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1" r:id="rId3"/>
  </p:sldMasterIdLst>
  <p:notesMasterIdLst>
    <p:notesMasterId r:id="rId12"/>
  </p:notesMasterIdLst>
  <p:sldIdLst>
    <p:sldId id="256" r:id="rId4"/>
    <p:sldId id="272" r:id="rId5"/>
    <p:sldId id="273" r:id="rId6"/>
    <p:sldId id="274" r:id="rId7"/>
    <p:sldId id="275" r:id="rId8"/>
    <p:sldId id="277" r:id="rId9"/>
    <p:sldId id="279" r:id="rId10"/>
    <p:sldId id="271" r:id="rId11"/>
  </p:sldIdLst>
  <p:sldSz cx="13004800" cy="9753600"/>
  <p:notesSz cx="6858000" cy="9144000"/>
  <p:defaultTextStyle>
    <a:defPPr>
      <a:defRPr lang="en-US"/>
    </a:defPPr>
    <a:lvl1pPr algn="ctr" rtl="0" fontAlgn="base">
      <a:spcBef>
        <a:spcPct val="0"/>
      </a:spcBef>
      <a:spcAft>
        <a:spcPct val="0"/>
      </a:spcAft>
      <a:defRPr sz="4200" kern="1200">
        <a:solidFill>
          <a:srgbClr val="004D55"/>
        </a:solidFill>
        <a:latin typeface="Helvetica Neue Light" charset="0"/>
        <a:ea typeface="ヒラギノ角ゴ ProN W3" charset="0"/>
        <a:cs typeface="ヒラギノ角ゴ ProN W3" charset="0"/>
        <a:sym typeface="Helvetica Neue Light" charset="0"/>
      </a:defRPr>
    </a:lvl1pPr>
    <a:lvl2pPr marL="457200" algn="ctr" rtl="0" fontAlgn="base">
      <a:spcBef>
        <a:spcPct val="0"/>
      </a:spcBef>
      <a:spcAft>
        <a:spcPct val="0"/>
      </a:spcAft>
      <a:defRPr sz="4200" kern="1200">
        <a:solidFill>
          <a:srgbClr val="004D55"/>
        </a:solidFill>
        <a:latin typeface="Helvetica Neue Light" charset="0"/>
        <a:ea typeface="ヒラギノ角ゴ ProN W3" charset="0"/>
        <a:cs typeface="ヒラギノ角ゴ ProN W3" charset="0"/>
        <a:sym typeface="Helvetica Neue Light" charset="0"/>
      </a:defRPr>
    </a:lvl2pPr>
    <a:lvl3pPr marL="914400" algn="ctr" rtl="0" fontAlgn="base">
      <a:spcBef>
        <a:spcPct val="0"/>
      </a:spcBef>
      <a:spcAft>
        <a:spcPct val="0"/>
      </a:spcAft>
      <a:defRPr sz="4200" kern="1200">
        <a:solidFill>
          <a:srgbClr val="004D55"/>
        </a:solidFill>
        <a:latin typeface="Helvetica Neue Light" charset="0"/>
        <a:ea typeface="ヒラギノ角ゴ ProN W3" charset="0"/>
        <a:cs typeface="ヒラギノ角ゴ ProN W3" charset="0"/>
        <a:sym typeface="Helvetica Neue Light" charset="0"/>
      </a:defRPr>
    </a:lvl3pPr>
    <a:lvl4pPr marL="1371600" algn="ctr" rtl="0" fontAlgn="base">
      <a:spcBef>
        <a:spcPct val="0"/>
      </a:spcBef>
      <a:spcAft>
        <a:spcPct val="0"/>
      </a:spcAft>
      <a:defRPr sz="4200" kern="1200">
        <a:solidFill>
          <a:srgbClr val="004D55"/>
        </a:solidFill>
        <a:latin typeface="Helvetica Neue Light" charset="0"/>
        <a:ea typeface="ヒラギノ角ゴ ProN W3" charset="0"/>
        <a:cs typeface="ヒラギノ角ゴ ProN W3" charset="0"/>
        <a:sym typeface="Helvetica Neue Light" charset="0"/>
      </a:defRPr>
    </a:lvl4pPr>
    <a:lvl5pPr marL="1828800" algn="ctr" rtl="0" fontAlgn="base">
      <a:spcBef>
        <a:spcPct val="0"/>
      </a:spcBef>
      <a:spcAft>
        <a:spcPct val="0"/>
      </a:spcAft>
      <a:defRPr sz="4200" kern="1200">
        <a:solidFill>
          <a:srgbClr val="004D55"/>
        </a:solidFill>
        <a:latin typeface="Helvetica Neue Light" charset="0"/>
        <a:ea typeface="ヒラギノ角ゴ ProN W3" charset="0"/>
        <a:cs typeface="ヒラギノ角ゴ ProN W3" charset="0"/>
        <a:sym typeface="Helvetica Neue Light" charset="0"/>
      </a:defRPr>
    </a:lvl5pPr>
    <a:lvl6pPr marL="2286000" algn="l" defTabSz="457200" rtl="0" eaLnBrk="1" latinLnBrk="0" hangingPunct="1">
      <a:defRPr sz="4200" kern="1200">
        <a:solidFill>
          <a:srgbClr val="004D55"/>
        </a:solidFill>
        <a:latin typeface="Helvetica Neue Light" charset="0"/>
        <a:ea typeface="ヒラギノ角ゴ ProN W3" charset="0"/>
        <a:cs typeface="ヒラギノ角ゴ ProN W3" charset="0"/>
        <a:sym typeface="Helvetica Neue Light" charset="0"/>
      </a:defRPr>
    </a:lvl6pPr>
    <a:lvl7pPr marL="2743200" algn="l" defTabSz="457200" rtl="0" eaLnBrk="1" latinLnBrk="0" hangingPunct="1">
      <a:defRPr sz="4200" kern="1200">
        <a:solidFill>
          <a:srgbClr val="004D55"/>
        </a:solidFill>
        <a:latin typeface="Helvetica Neue Light" charset="0"/>
        <a:ea typeface="ヒラギノ角ゴ ProN W3" charset="0"/>
        <a:cs typeface="ヒラギノ角ゴ ProN W3" charset="0"/>
        <a:sym typeface="Helvetica Neue Light" charset="0"/>
      </a:defRPr>
    </a:lvl7pPr>
    <a:lvl8pPr marL="3200400" algn="l" defTabSz="457200" rtl="0" eaLnBrk="1" latinLnBrk="0" hangingPunct="1">
      <a:defRPr sz="4200" kern="1200">
        <a:solidFill>
          <a:srgbClr val="004D55"/>
        </a:solidFill>
        <a:latin typeface="Helvetica Neue Light" charset="0"/>
        <a:ea typeface="ヒラギノ角ゴ ProN W3" charset="0"/>
        <a:cs typeface="ヒラギノ角ゴ ProN W3" charset="0"/>
        <a:sym typeface="Helvetica Neue Light" charset="0"/>
      </a:defRPr>
    </a:lvl8pPr>
    <a:lvl9pPr marL="3657600" algn="l" defTabSz="457200" rtl="0" eaLnBrk="1" latinLnBrk="0" hangingPunct="1">
      <a:defRPr sz="4200" kern="1200">
        <a:solidFill>
          <a:srgbClr val="004D55"/>
        </a:solidFill>
        <a:latin typeface="Helvetica Neue Light" charset="0"/>
        <a:ea typeface="ヒラギノ角ゴ ProN W3" charset="0"/>
        <a:cs typeface="ヒラギノ角ゴ ProN W3" charset="0"/>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936" y="-10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CC15-F1FC-EF43-8F28-F90D8B02A438}" type="datetimeFigureOut">
              <a:rPr lang="en-US" smtClean="0"/>
              <a:t>03/11/14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6E42E-67D0-744E-A67D-3035014A5DAF}" type="slidenum">
              <a:rPr lang="en-US" smtClean="0"/>
              <a:t>‹#›</a:t>
            </a:fld>
            <a:endParaRPr lang="en-US"/>
          </a:p>
        </p:txBody>
      </p:sp>
    </p:spTree>
    <p:extLst>
      <p:ext uri="{BB962C8B-B14F-4D97-AF65-F5344CB8AC3E}">
        <p14:creationId xmlns:p14="http://schemas.microsoft.com/office/powerpoint/2010/main" val="31405275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p>
          <a:p>
            <a:r>
              <a:rPr lang="en-US" dirty="0" smtClean="0"/>
              <a:t>Welcome</a:t>
            </a:r>
            <a:r>
              <a:rPr lang="en-US" baseline="0" dirty="0" smtClean="0"/>
              <a:t> to RIPE 69, thanks to the sponsors and especially to the local host for enabling this meeting in London. </a:t>
            </a:r>
          </a:p>
          <a:p>
            <a:r>
              <a:rPr lang="en-US" baseline="0" dirty="0" smtClean="0"/>
              <a:t>My name is Filiz Yilmaz. I am chairing the RIPE </a:t>
            </a:r>
            <a:r>
              <a:rPr lang="en-US" baseline="0" dirty="0" err="1" smtClean="0"/>
              <a:t>Programme</a:t>
            </a:r>
            <a:r>
              <a:rPr lang="en-US" baseline="0" dirty="0" smtClean="0"/>
              <a:t> Committee who is responsible of the RIPE Meeting content partially. </a:t>
            </a:r>
            <a:endParaRPr lang="en-US" dirty="0"/>
          </a:p>
        </p:txBody>
      </p:sp>
      <p:sp>
        <p:nvSpPr>
          <p:cNvPr id="4" name="Slide Number Placeholder 3"/>
          <p:cNvSpPr>
            <a:spLocks noGrp="1"/>
          </p:cNvSpPr>
          <p:nvPr>
            <p:ph type="sldNum" sz="quarter" idx="10"/>
          </p:nvPr>
        </p:nvSpPr>
        <p:spPr/>
        <p:txBody>
          <a:bodyPr/>
          <a:lstStyle/>
          <a:p>
            <a:fld id="{65A6E42E-67D0-744E-A67D-3035014A5DAF}" type="slidenum">
              <a:rPr lang="en-US" smtClean="0"/>
              <a:t>1</a:t>
            </a:fld>
            <a:endParaRPr lang="en-US"/>
          </a:p>
        </p:txBody>
      </p:sp>
    </p:spTree>
    <p:extLst>
      <p:ext uri="{BB962C8B-B14F-4D97-AF65-F5344CB8AC3E}">
        <p14:creationId xmlns:p14="http://schemas.microsoft.com/office/powerpoint/2010/main" val="331192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partially?</a:t>
            </a:r>
          </a:p>
          <a:p>
            <a:r>
              <a:rPr lang="en-US" dirty="0" smtClean="0"/>
              <a:t>We</a:t>
            </a:r>
            <a:r>
              <a:rPr lang="en-US" baseline="0" dirty="0" smtClean="0"/>
              <a:t> put together the Monday, Tuesday and a bit of the Friday content.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Speakers do not get any special treatment; they are neither paid nor their costs are covered. In this sense RIPE meetings are real sense of volunteer based meetings. </a:t>
            </a:r>
            <a:endParaRPr lang="en-US" dirty="0" smtClean="0"/>
          </a:p>
          <a:p>
            <a:endParaRPr lang="en-US" baseline="0" dirty="0" smtClean="0"/>
          </a:p>
          <a:p>
            <a:r>
              <a:rPr lang="en-US" baseline="0" dirty="0" smtClean="0"/>
              <a:t>ALSO note this is not the WG content. WGs take place on Wednesday and </a:t>
            </a:r>
            <a:r>
              <a:rPr lang="en-US" baseline="0" dirty="0" err="1" smtClean="0"/>
              <a:t>thursdays</a:t>
            </a:r>
            <a:r>
              <a:rPr lang="en-US" baseline="0" dirty="0" smtClean="0"/>
              <a:t>. That </a:t>
            </a:r>
            <a:r>
              <a:rPr lang="en-US" baseline="0" dirty="0" err="1" smtClean="0"/>
              <a:t>partof</a:t>
            </a:r>
            <a:r>
              <a:rPr lang="en-US" baseline="0" dirty="0" smtClean="0"/>
              <a:t> the meeting’s organization is quite different than the Plenary part, </a:t>
            </a:r>
            <a:r>
              <a:rPr lang="en-US" baseline="0" dirty="0" err="1" smtClean="0"/>
              <a:t>wth</a:t>
            </a:r>
            <a:r>
              <a:rPr lang="en-US" baseline="0" dirty="0" smtClean="0"/>
              <a:t> their own scheduling and Chairs as well. </a:t>
            </a:r>
          </a:p>
        </p:txBody>
      </p:sp>
      <p:sp>
        <p:nvSpPr>
          <p:cNvPr id="4" name="Slide Number Placeholder 3"/>
          <p:cNvSpPr>
            <a:spLocks noGrp="1"/>
          </p:cNvSpPr>
          <p:nvPr>
            <p:ph type="sldNum" sz="quarter" idx="10"/>
          </p:nvPr>
        </p:nvSpPr>
        <p:spPr/>
        <p:txBody>
          <a:bodyPr/>
          <a:lstStyle/>
          <a:p>
            <a:fld id="{65A6E42E-67D0-744E-A67D-3035014A5DAF}" type="slidenum">
              <a:rPr lang="en-US" smtClean="0"/>
              <a:t>2</a:t>
            </a:fld>
            <a:endParaRPr lang="en-US"/>
          </a:p>
        </p:txBody>
      </p:sp>
    </p:spTree>
    <p:extLst>
      <p:ext uri="{BB962C8B-B14F-4D97-AF65-F5344CB8AC3E}">
        <p14:creationId xmlns:p14="http://schemas.microsoft.com/office/powerpoint/2010/main" val="72668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Plenary agenda.</a:t>
            </a:r>
            <a:r>
              <a:rPr lang="en-US" baseline="0" dirty="0" smtClean="0"/>
              <a:t> </a:t>
            </a:r>
            <a:r>
              <a:rPr lang="en-US" dirty="0" smtClean="0"/>
              <a:t>The</a:t>
            </a:r>
            <a:r>
              <a:rPr lang="en-US" baseline="0" dirty="0" smtClean="0"/>
              <a:t> content is towards general audience interest and of course about what RIPE Community wants and likes to see/hear. </a:t>
            </a:r>
          </a:p>
          <a:p>
            <a:r>
              <a:rPr lang="en-US" baseline="0" dirty="0" smtClean="0"/>
              <a:t>So it is a mix of operational, policy and at times philosophical content. We try to find the right balance between these actual and hot topics and cover, security, DNS, </a:t>
            </a:r>
            <a:r>
              <a:rPr lang="en-US" baseline="0" dirty="0" err="1" smtClean="0"/>
              <a:t>addresssing</a:t>
            </a:r>
            <a:r>
              <a:rPr lang="en-US" baseline="0" dirty="0" smtClean="0"/>
              <a:t>, routing and policy issues. But we do not get into too much details in these. </a:t>
            </a:r>
          </a:p>
          <a:p>
            <a:r>
              <a:rPr lang="en-US" baseline="0" dirty="0" smtClean="0"/>
              <a:t>In fact, longest talks are 30 </a:t>
            </a:r>
            <a:r>
              <a:rPr lang="en-US" baseline="0" dirty="0" err="1" smtClean="0"/>
              <a:t>mins</a:t>
            </a:r>
            <a:r>
              <a:rPr lang="en-US" baseline="0" dirty="0" smtClean="0"/>
              <a:t> long during prime time plenary. Again this is different than WG content. WGs deep-dive into detail and continue working on subjects over meetings. We also have tutorials and workshops which receive longer time but they are placed on Monday mornings or at the evenings. </a:t>
            </a:r>
          </a:p>
          <a:p>
            <a:r>
              <a:rPr lang="en-US" baseline="0" dirty="0" err="1" smtClean="0"/>
              <a:t>BoFs</a:t>
            </a:r>
            <a:r>
              <a:rPr lang="en-US" baseline="0" dirty="0" smtClean="0"/>
              <a:t> are informal gatherings and </a:t>
            </a:r>
            <a:r>
              <a:rPr lang="en-US" baseline="0" dirty="0" err="1" smtClean="0"/>
              <a:t>Ligtening</a:t>
            </a:r>
            <a:r>
              <a:rPr lang="en-US" baseline="0" dirty="0" smtClean="0"/>
              <a:t> Talks are real short and seek for quick instant shock/wow-factor.  </a:t>
            </a:r>
          </a:p>
        </p:txBody>
      </p:sp>
      <p:sp>
        <p:nvSpPr>
          <p:cNvPr id="4" name="Slide Number Placeholder 3"/>
          <p:cNvSpPr>
            <a:spLocks noGrp="1"/>
          </p:cNvSpPr>
          <p:nvPr>
            <p:ph type="sldNum" sz="quarter" idx="10"/>
          </p:nvPr>
        </p:nvSpPr>
        <p:spPr/>
        <p:txBody>
          <a:bodyPr/>
          <a:lstStyle/>
          <a:p>
            <a:fld id="{65A6E42E-67D0-744E-A67D-3035014A5DAF}" type="slidenum">
              <a:rPr lang="en-US" smtClean="0"/>
              <a:t>3</a:t>
            </a:fld>
            <a:endParaRPr lang="en-US"/>
          </a:p>
        </p:txBody>
      </p:sp>
    </p:spTree>
    <p:extLst>
      <p:ext uri="{BB962C8B-B14F-4D97-AF65-F5344CB8AC3E}">
        <p14:creationId xmlns:p14="http://schemas.microsoft.com/office/powerpoint/2010/main" val="192858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join this gang</a:t>
            </a:r>
            <a:r>
              <a:rPr lang="en-US" baseline="0" dirty="0" smtClean="0"/>
              <a:t> and serve the community, you can consider nominating for the PC. We will have elections for 2 seats this Friday. </a:t>
            </a:r>
          </a:p>
          <a:p>
            <a:r>
              <a:rPr lang="en-US" baseline="0" dirty="0" smtClean="0"/>
              <a:t>Information on how to and the PC Charters are at these links. DON</a:t>
            </a:r>
            <a:r>
              <a:rPr lang="fr-FR" baseline="0" dirty="0" smtClean="0"/>
              <a:t>’</a:t>
            </a:r>
            <a:r>
              <a:rPr lang="en-US" baseline="0" dirty="0" smtClean="0"/>
              <a:t>T forget to nominate until 3 pm on Thursday. </a:t>
            </a:r>
            <a:endParaRPr lang="en-US" dirty="0"/>
          </a:p>
        </p:txBody>
      </p:sp>
      <p:sp>
        <p:nvSpPr>
          <p:cNvPr id="4" name="Slide Number Placeholder 3"/>
          <p:cNvSpPr>
            <a:spLocks noGrp="1"/>
          </p:cNvSpPr>
          <p:nvPr>
            <p:ph type="sldNum" sz="quarter" idx="10"/>
          </p:nvPr>
        </p:nvSpPr>
        <p:spPr/>
        <p:txBody>
          <a:bodyPr/>
          <a:lstStyle/>
          <a:p>
            <a:fld id="{65A6E42E-67D0-744E-A67D-3035014A5DAF}" type="slidenum">
              <a:rPr lang="en-US" smtClean="0"/>
              <a:t>4</a:t>
            </a:fld>
            <a:endParaRPr lang="en-US"/>
          </a:p>
        </p:txBody>
      </p:sp>
    </p:spTree>
    <p:extLst>
      <p:ext uri="{BB962C8B-B14F-4D97-AF65-F5344CB8AC3E}">
        <p14:creationId xmlns:p14="http://schemas.microsoft.com/office/powerpoint/2010/main" val="374649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would like to point out that it is a seat where there are expectations and workload and time commitment can be demanding at times. </a:t>
            </a:r>
          </a:p>
          <a:p>
            <a:r>
              <a:rPr lang="en-US" baseline="0" dirty="0" smtClean="0"/>
              <a:t>You are expected all these on the right hand side, …. </a:t>
            </a:r>
          </a:p>
          <a:p>
            <a:r>
              <a:rPr lang="en-US" baseline="0" dirty="0" smtClean="0"/>
              <a:t>AND keep in touch with the PC mailing list at all times. We do lots of work online. In return you get……</a:t>
            </a:r>
          </a:p>
          <a:p>
            <a:r>
              <a:rPr lang="en-US" baseline="0" dirty="0" smtClean="0"/>
              <a:t>AND you may need to repeat the steps above or remind yourself of them frequently :D. </a:t>
            </a:r>
          </a:p>
        </p:txBody>
      </p:sp>
      <p:sp>
        <p:nvSpPr>
          <p:cNvPr id="4" name="Slide Number Placeholder 3"/>
          <p:cNvSpPr>
            <a:spLocks noGrp="1"/>
          </p:cNvSpPr>
          <p:nvPr>
            <p:ph type="sldNum" sz="quarter" idx="10"/>
          </p:nvPr>
        </p:nvSpPr>
        <p:spPr/>
        <p:txBody>
          <a:bodyPr/>
          <a:lstStyle/>
          <a:p>
            <a:fld id="{65A6E42E-67D0-744E-A67D-3035014A5DAF}" type="slidenum">
              <a:rPr lang="en-US" smtClean="0"/>
              <a:t>5</a:t>
            </a:fld>
            <a:endParaRPr lang="en-US"/>
          </a:p>
        </p:txBody>
      </p:sp>
    </p:spTree>
    <p:extLst>
      <p:ext uri="{BB962C8B-B14F-4D97-AF65-F5344CB8AC3E}">
        <p14:creationId xmlns:p14="http://schemas.microsoft.com/office/powerpoint/2010/main" val="265315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shortly looking at</a:t>
            </a:r>
            <a:r>
              <a:rPr lang="en-US" baseline="0" dirty="0" smtClean="0"/>
              <a:t> this meetings agenda building….</a:t>
            </a:r>
          </a:p>
          <a:p>
            <a:r>
              <a:rPr lang="en-US" baseline="0" dirty="0" smtClean="0"/>
              <a:t>We received slightly more submissions than average this time, THANK YOU!</a:t>
            </a:r>
          </a:p>
          <a:p>
            <a:r>
              <a:rPr lang="en-US" baseline="0" dirty="0" smtClean="0"/>
              <a:t>And majority where on time too :D! SO DOUBLE THANK YOU!</a:t>
            </a:r>
          </a:p>
          <a:p>
            <a:r>
              <a:rPr lang="en-US" baseline="0" dirty="0" smtClean="0"/>
              <a:t>You may have noticed we often make two calls: A deadline allowing to publish a draft agenda about 8 weeks before the meeting and a final one that is published 4 weeks </a:t>
            </a:r>
            <a:r>
              <a:rPr lang="en-US" baseline="0" dirty="0" err="1" smtClean="0"/>
              <a:t>priorto</a:t>
            </a:r>
            <a:r>
              <a:rPr lang="en-US" baseline="0" dirty="0" smtClean="0"/>
              <a:t> the meeting if there is still space in the agenda. We can normally accommodate 16 plenary talks What happens here is this: IF YOUR TALK is really good and you submit it in time, then you get the SLOT, IF your TALK is good but you are very last minute, then you risk the SPACE. So </a:t>
            </a:r>
            <a:r>
              <a:rPr lang="en-US" baseline="0" dirty="0" err="1" smtClean="0"/>
              <a:t>pls</a:t>
            </a:r>
            <a:r>
              <a:rPr lang="en-US" baseline="0" dirty="0" smtClean="0"/>
              <a:t> be on time, this system allows ripe audience to see some part of the agenda and convince powers to attend the meeting if that is necessary. More people can attend, the better the overall meeting can be. This also allows PC shepherd some talks to make them good or better for plenary. It allows better and more sane evaluation time. So it is a win-win. </a:t>
            </a:r>
            <a:endParaRPr lang="en-US" dirty="0"/>
          </a:p>
        </p:txBody>
      </p:sp>
      <p:sp>
        <p:nvSpPr>
          <p:cNvPr id="4" name="Slide Number Placeholder 3"/>
          <p:cNvSpPr>
            <a:spLocks noGrp="1"/>
          </p:cNvSpPr>
          <p:nvPr>
            <p:ph type="sldNum" sz="quarter" idx="10"/>
          </p:nvPr>
        </p:nvSpPr>
        <p:spPr/>
        <p:txBody>
          <a:bodyPr/>
          <a:lstStyle/>
          <a:p>
            <a:fld id="{65A6E42E-67D0-744E-A67D-3035014A5DAF}" type="slidenum">
              <a:rPr lang="en-US" smtClean="0"/>
              <a:t>6</a:t>
            </a:fld>
            <a:endParaRPr lang="en-US"/>
          </a:p>
        </p:txBody>
      </p:sp>
    </p:spTree>
    <p:extLst>
      <p:ext uri="{BB962C8B-B14F-4D97-AF65-F5344CB8AC3E}">
        <p14:creationId xmlns:p14="http://schemas.microsoft.com/office/powerpoint/2010/main" val="160114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877046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fld id="{1E99BE79-C54F-F643-9236-204A482681F2}" type="slidenum">
              <a:rPr lang="en-US"/>
              <a:pPr/>
              <a:t>‹#›</a:t>
            </a:fld>
            <a:endParaRPr lang="en-US"/>
          </a:p>
        </p:txBody>
      </p:sp>
    </p:spTree>
    <p:extLst>
      <p:ext uri="{BB962C8B-B14F-4D97-AF65-F5344CB8AC3E}">
        <p14:creationId xmlns:p14="http://schemas.microsoft.com/office/powerpoint/2010/main" val="417265619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14814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Line 2"/>
          <p:cNvSpPr>
            <a:spLocks noChangeShapeType="1"/>
          </p:cNvSpPr>
          <p:nvPr/>
        </p:nvSpPr>
        <p:spPr bwMode="auto">
          <a:xfrm>
            <a:off x="6019800" y="5461000"/>
            <a:ext cx="7010400" cy="0"/>
          </a:xfrm>
          <a:prstGeom prst="line">
            <a:avLst/>
          </a:prstGeom>
          <a:noFill/>
          <a:ln w="12700" cap="flat">
            <a:solidFill>
              <a:schemeClr val="tx1"/>
            </a:solidFill>
            <a:prstDash val="solid"/>
            <a:round/>
            <a:headEnd type="none" w="med" len="med"/>
            <a:tailEnd type="none" w="med" len="med"/>
          </a:ln>
        </p:spPr>
        <p:txBody>
          <a:bodyPr lIns="0" tIns="0" rIns="0" bIns="0"/>
          <a:lstStyle/>
          <a:p>
            <a:pPr>
              <a:defRPr/>
            </a:pPr>
            <a:endParaRPr lang="en-US">
              <a:ea typeface="ヒラギノ角ゴ ProN W3" charset="-128"/>
              <a:cs typeface="ヒラギノ角ゴ ProN W3" charset="-128"/>
            </a:endParaRPr>
          </a:p>
        </p:txBody>
      </p:sp>
      <p:sp>
        <p:nvSpPr>
          <p:cNvPr id="1028" name="Rectangle 3"/>
          <p:cNvSpPr>
            <a:spLocks noGrp="1" noChangeArrowheads="1"/>
          </p:cNvSpPr>
          <p:nvPr>
            <p:ph type="body" idx="1"/>
          </p:nvPr>
        </p:nvSpPr>
        <p:spPr bwMode="auto">
          <a:xfrm>
            <a:off x="5994400" y="5613400"/>
            <a:ext cx="66802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endParaRPr lang="en-US">
              <a:sym typeface="Helvetica Neue" charset="0"/>
            </a:endParaRPr>
          </a:p>
        </p:txBody>
      </p:sp>
      <p:sp>
        <p:nvSpPr>
          <p:cNvPr id="1029" name="Rectangle 4"/>
          <p:cNvSpPr>
            <a:spLocks noGrp="1" noChangeArrowheads="1"/>
          </p:cNvSpPr>
          <p:nvPr>
            <p:ph type="title"/>
          </p:nvPr>
        </p:nvSpPr>
        <p:spPr bwMode="auto">
          <a:xfrm>
            <a:off x="5994400" y="2552700"/>
            <a:ext cx="66802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endParaRPr lang="en-US">
              <a:sym typeface="Helvetica Neue Light" charset="0"/>
            </a:endParaRPr>
          </a:p>
        </p:txBody>
      </p:sp>
      <p:sp>
        <p:nvSpPr>
          <p:cNvPr id="3" name="Rectangle 5"/>
          <p:cNvSpPr>
            <a:spLocks/>
          </p:cNvSpPr>
          <p:nvPr/>
        </p:nvSpPr>
        <p:spPr bwMode="auto">
          <a:xfrm>
            <a:off x="139700" y="9398000"/>
            <a:ext cx="9144000" cy="228600"/>
          </a:xfrm>
          <a:prstGeom prst="rect">
            <a:avLst/>
          </a:prstGeom>
          <a:noFill/>
          <a:ln w="12700" cap="flat">
            <a:noFill/>
            <a:miter lim="800000"/>
            <a:headEnd type="none" w="med" len="med"/>
            <a:tailEnd type="none" w="med" len="med"/>
          </a:ln>
        </p:spPr>
        <p:txBody>
          <a:bodyPr lIns="0" tIns="0" rIns="71076" bIns="0"/>
          <a:lstStyle/>
          <a:p>
            <a:pPr marL="69850" algn="l">
              <a:spcBef>
                <a:spcPts val="388"/>
              </a:spcBef>
            </a:pPr>
            <a:r>
              <a:rPr lang="en-US" sz="1600" dirty="0" smtClean="0">
                <a:solidFill>
                  <a:srgbClr val="006068"/>
                </a:solidFill>
                <a:latin typeface="Helvetica Neue" charset="0"/>
                <a:cs typeface="Helvetica Neue" charset="0"/>
                <a:sym typeface="Helvetica Neue" charset="0"/>
              </a:rPr>
              <a:t>Filiz Yilmaz, 3 November</a:t>
            </a:r>
            <a:r>
              <a:rPr lang="en-US" sz="1600" baseline="0" dirty="0" smtClean="0">
                <a:solidFill>
                  <a:srgbClr val="006068"/>
                </a:solidFill>
                <a:latin typeface="Helvetica Neue" charset="0"/>
                <a:cs typeface="Helvetica Neue" charset="0"/>
                <a:sym typeface="Helvetica Neue" charset="0"/>
              </a:rPr>
              <a:t> </a:t>
            </a:r>
            <a:r>
              <a:rPr lang="en-US" sz="1600" dirty="0" smtClean="0">
                <a:solidFill>
                  <a:srgbClr val="006068"/>
                </a:solidFill>
                <a:latin typeface="Helvetica Neue" charset="0"/>
                <a:cs typeface="Helvetica Neue" charset="0"/>
                <a:sym typeface="Helvetica Neue" charset="0"/>
              </a:rPr>
              <a:t>2014</a:t>
            </a:r>
            <a:endParaRPr lang="en-US" sz="1600" dirty="0">
              <a:solidFill>
                <a:srgbClr val="006068"/>
              </a:solidFill>
              <a:latin typeface="Helvetica Neue" charset="0"/>
              <a:cs typeface="Helvetica Neue" charset="0"/>
              <a:sym typeface="Helvetica Neue" charset="0"/>
            </a:endParaRPr>
          </a:p>
        </p:txBody>
      </p:sp>
    </p:spTree>
  </p:cSld>
  <p:clrMap bg1="lt1" tx1="dk1" bg2="lt2" tx2="dk2" accent1="accent1" accent2="accent2" accent3="accent3" accent4="accent4" accent5="accent5" accent6="accent6" hlink="hlink" folHlink="folHlink"/>
  <p:sldLayoutIdLst>
    <p:sldLayoutId id="2147483652" r:id="rId1"/>
  </p:sldLayoutIdLst>
  <p:transition xmlns:p14="http://schemas.microsoft.com/office/powerpoint/2010/main"/>
  <p:txStyles>
    <p:titleStyle>
      <a:lvl1pPr algn="l" rtl="0" eaLnBrk="1" fontAlgn="base" hangingPunct="1">
        <a:spcBef>
          <a:spcPct val="0"/>
        </a:spcBef>
        <a:spcAft>
          <a:spcPct val="0"/>
        </a:spcAft>
        <a:defRPr sz="4800">
          <a:solidFill>
            <a:srgbClr val="000000"/>
          </a:solidFill>
          <a:latin typeface="+mj-lt"/>
          <a:ea typeface="+mj-ea"/>
          <a:cs typeface="+mj-cs"/>
          <a:sym typeface="Helvetica Neue Light" charset="0"/>
        </a:defRPr>
      </a:lvl1pPr>
      <a:lvl2pPr algn="l" rtl="0" eaLnBrk="1" fontAlgn="base" hangingPunct="1">
        <a:spcBef>
          <a:spcPct val="0"/>
        </a:spcBef>
        <a:spcAft>
          <a:spcPct val="0"/>
        </a:spcAft>
        <a:defRPr sz="4800">
          <a:solidFill>
            <a:srgbClr val="000000"/>
          </a:solidFill>
          <a:latin typeface="Helvetica Neue Light" charset="0"/>
          <a:ea typeface="ヒラギノ角ゴ ProN W3" charset="-128"/>
          <a:cs typeface="ヒラギノ角ゴ ProN W3" charset="-128"/>
          <a:sym typeface="Helvetica Neue Light" charset="0"/>
        </a:defRPr>
      </a:lvl2pPr>
      <a:lvl3pPr algn="l" rtl="0" eaLnBrk="1" fontAlgn="base" hangingPunct="1">
        <a:spcBef>
          <a:spcPct val="0"/>
        </a:spcBef>
        <a:spcAft>
          <a:spcPct val="0"/>
        </a:spcAft>
        <a:defRPr sz="4800">
          <a:solidFill>
            <a:srgbClr val="000000"/>
          </a:solidFill>
          <a:latin typeface="Helvetica Neue Light" charset="0"/>
          <a:ea typeface="ヒラギノ角ゴ ProN W3" charset="-128"/>
          <a:cs typeface="ヒラギノ角ゴ ProN W3" charset="-128"/>
          <a:sym typeface="Helvetica Neue Light" charset="0"/>
        </a:defRPr>
      </a:lvl3pPr>
      <a:lvl4pPr algn="l" rtl="0" eaLnBrk="1" fontAlgn="base" hangingPunct="1">
        <a:spcBef>
          <a:spcPct val="0"/>
        </a:spcBef>
        <a:spcAft>
          <a:spcPct val="0"/>
        </a:spcAft>
        <a:defRPr sz="4800">
          <a:solidFill>
            <a:srgbClr val="000000"/>
          </a:solidFill>
          <a:latin typeface="Helvetica Neue Light" charset="0"/>
          <a:ea typeface="ヒラギノ角ゴ ProN W3" charset="-128"/>
          <a:cs typeface="ヒラギノ角ゴ ProN W3" charset="-128"/>
          <a:sym typeface="Helvetica Neue Light" charset="0"/>
        </a:defRPr>
      </a:lvl4pPr>
      <a:lvl5pPr algn="l" rtl="0" eaLnBrk="1" fontAlgn="base" hangingPunct="1">
        <a:spcBef>
          <a:spcPct val="0"/>
        </a:spcBef>
        <a:spcAft>
          <a:spcPct val="0"/>
        </a:spcAft>
        <a:defRPr sz="4800">
          <a:solidFill>
            <a:srgbClr val="000000"/>
          </a:solidFill>
          <a:latin typeface="Helvetica Neue Light" charset="0"/>
          <a:ea typeface="ヒラギノ角ゴ ProN W3" charset="-128"/>
          <a:cs typeface="ヒラギノ角ゴ ProN W3" charset="-128"/>
          <a:sym typeface="Helvetica Neue Light" charset="0"/>
        </a:defRPr>
      </a:lvl5pPr>
      <a:lvl6pPr marL="457200" algn="l" rtl="0" eaLnBrk="1" fontAlgn="base" hangingPunct="1">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6pPr>
      <a:lvl7pPr marL="914400" algn="l" rtl="0" eaLnBrk="1" fontAlgn="base" hangingPunct="1">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eaLnBrk="1" fontAlgn="base" hangingPunct="1">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eaLnBrk="1" fontAlgn="base" hangingPunct="1">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1" fontAlgn="base" hangingPunct="1">
        <a:spcBef>
          <a:spcPct val="0"/>
        </a:spcBef>
        <a:spcAft>
          <a:spcPct val="0"/>
        </a:spcAft>
        <a:defRPr sz="2400">
          <a:solidFill>
            <a:schemeClr val="tx1"/>
          </a:solidFill>
          <a:latin typeface="+mn-lt"/>
          <a:ea typeface="+mn-ea"/>
          <a:cs typeface="+mn-cs"/>
          <a:sym typeface="Helvetica Neue" charset="0"/>
        </a:defRPr>
      </a:lvl1pPr>
      <a:lvl2pPr marL="254000" indent="-254000" algn="l" rtl="0" eaLnBrk="1" fontAlgn="base" hangingPunct="1">
        <a:spcBef>
          <a:spcPct val="0"/>
        </a:spcBef>
        <a:spcAft>
          <a:spcPct val="0"/>
        </a:spcAft>
        <a:defRPr sz="2400">
          <a:solidFill>
            <a:schemeClr val="tx1"/>
          </a:solidFill>
          <a:latin typeface="+mn-lt"/>
          <a:ea typeface="+mn-ea"/>
          <a:cs typeface="+mn-cs"/>
          <a:sym typeface="Helvetica Neue" charset="0"/>
        </a:defRPr>
      </a:lvl2pPr>
      <a:lvl3pPr marL="508000" indent="-508000" algn="l" rtl="0" eaLnBrk="1" fontAlgn="base" hangingPunct="1">
        <a:spcBef>
          <a:spcPct val="0"/>
        </a:spcBef>
        <a:spcAft>
          <a:spcPct val="0"/>
        </a:spcAft>
        <a:defRPr sz="2400">
          <a:solidFill>
            <a:schemeClr val="tx1"/>
          </a:solidFill>
          <a:latin typeface="+mn-lt"/>
          <a:ea typeface="+mn-ea"/>
          <a:cs typeface="+mn-cs"/>
          <a:sym typeface="Helvetica Neue" charset="0"/>
        </a:defRPr>
      </a:lvl3pPr>
      <a:lvl4pPr marL="762000" indent="-762000" algn="l" rtl="0" eaLnBrk="1" fontAlgn="base" hangingPunct="1">
        <a:spcBef>
          <a:spcPct val="0"/>
        </a:spcBef>
        <a:spcAft>
          <a:spcPct val="0"/>
        </a:spcAft>
        <a:defRPr sz="2400">
          <a:solidFill>
            <a:schemeClr val="tx1"/>
          </a:solidFill>
          <a:latin typeface="+mn-lt"/>
          <a:ea typeface="+mn-ea"/>
          <a:cs typeface="+mn-cs"/>
          <a:sym typeface="Helvetica Neue" charset="0"/>
        </a:defRPr>
      </a:lvl4pPr>
      <a:lvl5pPr marL="1016000" indent="-1016000" algn="l" rtl="0" eaLnBrk="1" fontAlgn="base" hangingPunct="1">
        <a:spcBef>
          <a:spcPct val="0"/>
        </a:spcBef>
        <a:spcAft>
          <a:spcPct val="0"/>
        </a:spcAft>
        <a:defRPr sz="2400">
          <a:solidFill>
            <a:schemeClr val="tx1"/>
          </a:solidFill>
          <a:latin typeface="+mn-lt"/>
          <a:ea typeface="+mn-ea"/>
          <a:cs typeface="+mn-cs"/>
          <a:sym typeface="Helvetica Neue" charset="0"/>
        </a:defRPr>
      </a:lvl5pPr>
      <a:lvl6pPr marL="1473200" indent="-1016000" algn="l" rtl="0" eaLnBrk="1" fontAlgn="base" hangingPunct="1">
        <a:spcBef>
          <a:spcPct val="0"/>
        </a:spcBef>
        <a:spcAft>
          <a:spcPct val="0"/>
        </a:spcAft>
        <a:defRPr sz="2400">
          <a:solidFill>
            <a:schemeClr val="tx1"/>
          </a:solidFill>
          <a:latin typeface="+mn-lt"/>
          <a:ea typeface="+mn-ea"/>
          <a:cs typeface="+mn-cs"/>
          <a:sym typeface="Helvetica Neue" charset="0"/>
        </a:defRPr>
      </a:lvl6pPr>
      <a:lvl7pPr marL="1930400" indent="-1016000" algn="l" rtl="0" eaLnBrk="1" fontAlgn="base" hangingPunct="1">
        <a:spcBef>
          <a:spcPct val="0"/>
        </a:spcBef>
        <a:spcAft>
          <a:spcPct val="0"/>
        </a:spcAft>
        <a:defRPr sz="2400">
          <a:solidFill>
            <a:schemeClr val="tx1"/>
          </a:solidFill>
          <a:latin typeface="+mn-lt"/>
          <a:ea typeface="+mn-ea"/>
          <a:cs typeface="+mn-cs"/>
          <a:sym typeface="Helvetica Neue" charset="0"/>
        </a:defRPr>
      </a:lvl7pPr>
      <a:lvl8pPr marL="2387600" indent="-1016000" algn="l" rtl="0" eaLnBrk="1" fontAlgn="base" hangingPunct="1">
        <a:spcBef>
          <a:spcPct val="0"/>
        </a:spcBef>
        <a:spcAft>
          <a:spcPct val="0"/>
        </a:spcAft>
        <a:defRPr sz="2400">
          <a:solidFill>
            <a:schemeClr val="tx1"/>
          </a:solidFill>
          <a:latin typeface="+mn-lt"/>
          <a:ea typeface="+mn-ea"/>
          <a:cs typeface="+mn-cs"/>
          <a:sym typeface="Helvetica Neue" charset="0"/>
        </a:defRPr>
      </a:lvl8pPr>
      <a:lvl9pPr marL="2844800" indent="-1016000" algn="l" rtl="0" eaLnBrk="1" fontAlgn="base" hangingPunct="1">
        <a:spcBef>
          <a:spcPct val="0"/>
        </a:spcBef>
        <a:spcAft>
          <a:spcPct val="0"/>
        </a:spcAft>
        <a:defRPr sz="2400">
          <a:solidFill>
            <a:schemeClr val="tx1"/>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05800"/>
            <a:ext cx="13004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2"/>
          <p:cNvSpPr>
            <a:spLocks noGrp="1" noChangeArrowheads="1"/>
          </p:cNvSpPr>
          <p:nvPr>
            <p:ph type="title"/>
          </p:nvPr>
        </p:nvSpPr>
        <p:spPr bwMode="auto">
          <a:xfrm>
            <a:off x="711200" y="254000"/>
            <a:ext cx="11760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3076" name="Rectangle 3"/>
          <p:cNvSpPr>
            <a:spLocks noGrp="1" noChangeArrowheads="1"/>
          </p:cNvSpPr>
          <p:nvPr>
            <p:ph type="body" idx="1"/>
          </p:nvPr>
        </p:nvSpPr>
        <p:spPr bwMode="auto">
          <a:xfrm>
            <a:off x="711200" y="1612900"/>
            <a:ext cx="117602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Neue Light" charset="0"/>
              </a:rPr>
              <a:t>Click to edit Master text styles</a:t>
            </a:r>
          </a:p>
          <a:p>
            <a:pPr lvl="1"/>
            <a:r>
              <a:rPr lang="en-US">
                <a:sym typeface="Helvetica Neue Light" charset="0"/>
              </a:rPr>
              <a:t>Second level</a:t>
            </a:r>
          </a:p>
          <a:p>
            <a:pPr lvl="2"/>
            <a:r>
              <a:rPr lang="en-US">
                <a:sym typeface="Helvetica Neue Light" charset="0"/>
              </a:rPr>
              <a:t>Third level</a:t>
            </a:r>
          </a:p>
          <a:p>
            <a:pPr lvl="3"/>
            <a:r>
              <a:rPr lang="en-US">
                <a:sym typeface="Helvetica Neue Light" charset="0"/>
              </a:rPr>
              <a:t>Fourth level</a:t>
            </a:r>
          </a:p>
          <a:p>
            <a:pPr lvl="4"/>
            <a:r>
              <a:rPr lang="en-US">
                <a:sym typeface="Helvetica Neue Light" charset="0"/>
              </a:rPr>
              <a:t>Fifth level</a:t>
            </a:r>
          </a:p>
        </p:txBody>
      </p:sp>
      <p:sp>
        <p:nvSpPr>
          <p:cNvPr id="2052" name="Rectangle 4"/>
          <p:cNvSpPr>
            <a:spLocks/>
          </p:cNvSpPr>
          <p:nvPr/>
        </p:nvSpPr>
        <p:spPr bwMode="auto">
          <a:xfrm>
            <a:off x="139700" y="9398000"/>
            <a:ext cx="9144000" cy="228600"/>
          </a:xfrm>
          <a:prstGeom prst="rect">
            <a:avLst/>
          </a:prstGeom>
          <a:noFill/>
          <a:ln w="12700" cap="flat">
            <a:noFill/>
            <a:miter lim="800000"/>
            <a:headEnd type="none" w="med" len="med"/>
            <a:tailEnd type="none" w="med" len="med"/>
          </a:ln>
        </p:spPr>
        <p:txBody>
          <a:bodyPr lIns="0" tIns="0" rIns="71076" bIns="0"/>
          <a:lstStyle/>
          <a:p>
            <a:pPr marL="69850" algn="l">
              <a:spcBef>
                <a:spcPts val="388"/>
              </a:spcBef>
            </a:pPr>
            <a:r>
              <a:rPr lang="en-US" sz="1600" dirty="0" smtClean="0">
                <a:solidFill>
                  <a:srgbClr val="FFFFFF"/>
                </a:solidFill>
                <a:latin typeface="Helvetica Neue" charset="0"/>
                <a:cs typeface="Helvetica Neue" charset="0"/>
                <a:sym typeface="Helvetica Neue" charset="0"/>
              </a:rPr>
              <a:t>Filiz</a:t>
            </a:r>
            <a:r>
              <a:rPr lang="en-US" sz="1600" baseline="0" dirty="0" smtClean="0">
                <a:solidFill>
                  <a:srgbClr val="FFFFFF"/>
                </a:solidFill>
                <a:latin typeface="Helvetica Neue" charset="0"/>
                <a:cs typeface="Helvetica Neue" charset="0"/>
                <a:sym typeface="Helvetica Neue" charset="0"/>
              </a:rPr>
              <a:t> Yilmaz</a:t>
            </a:r>
            <a:r>
              <a:rPr lang="en-US" sz="1600" dirty="0" smtClean="0">
                <a:solidFill>
                  <a:srgbClr val="FFFFFF"/>
                </a:solidFill>
                <a:latin typeface="Helvetica Neue" charset="0"/>
                <a:cs typeface="Helvetica Neue" charset="0"/>
                <a:sym typeface="Helvetica Neue" charset="0"/>
              </a:rPr>
              <a:t>, 3</a:t>
            </a:r>
            <a:r>
              <a:rPr lang="en-US" sz="1600" baseline="0" dirty="0" smtClean="0">
                <a:solidFill>
                  <a:srgbClr val="FFFFFF"/>
                </a:solidFill>
                <a:latin typeface="Helvetica Neue" charset="0"/>
                <a:cs typeface="Helvetica Neue" charset="0"/>
                <a:sym typeface="Helvetica Neue" charset="0"/>
              </a:rPr>
              <a:t> November</a:t>
            </a:r>
            <a:r>
              <a:rPr lang="en-US" sz="1600" dirty="0" smtClean="0">
                <a:solidFill>
                  <a:srgbClr val="FFFFFF"/>
                </a:solidFill>
                <a:latin typeface="Helvetica Neue" charset="0"/>
                <a:cs typeface="Helvetica Neue" charset="0"/>
                <a:sym typeface="Helvetica Neue" charset="0"/>
              </a:rPr>
              <a:t> 2014</a:t>
            </a:r>
            <a:endParaRPr lang="en-US" sz="1600" dirty="0">
              <a:solidFill>
                <a:srgbClr val="FFFFFF"/>
              </a:solidFill>
              <a:latin typeface="Helvetica Neue" charset="0"/>
              <a:cs typeface="Helvetica Neue" charset="0"/>
              <a:sym typeface="Helvetica Neue" charset="0"/>
            </a:endParaRPr>
          </a:p>
        </p:txBody>
      </p:sp>
      <p:sp>
        <p:nvSpPr>
          <p:cNvPr id="2054" name="Line 6"/>
          <p:cNvSpPr>
            <a:spLocks noChangeShapeType="1"/>
          </p:cNvSpPr>
          <p:nvPr/>
        </p:nvSpPr>
        <p:spPr bwMode="auto">
          <a:xfrm>
            <a:off x="736600" y="1244600"/>
            <a:ext cx="12268200" cy="0"/>
          </a:xfrm>
          <a:prstGeom prst="line">
            <a:avLst/>
          </a:prstGeom>
          <a:noFill/>
          <a:ln w="25400" cap="flat">
            <a:solidFill>
              <a:srgbClr val="006068"/>
            </a:solidFill>
            <a:prstDash val="solid"/>
            <a:round/>
            <a:headEnd type="none" w="med" len="med"/>
            <a:tailEnd type="none" w="med" len="med"/>
          </a:ln>
        </p:spPr>
        <p:txBody>
          <a:bodyPr lIns="0" tIns="0" rIns="0" bIns="0"/>
          <a:lstStyle/>
          <a:p>
            <a:pPr>
              <a:defRPr/>
            </a:pPr>
            <a:endParaRPr lang="en-US">
              <a:ea typeface="ヒラギノ角ゴ ProN W3" charset="-128"/>
              <a:cs typeface="ヒラギノ角ゴ ProN W3" charset="-128"/>
            </a:endParaRPr>
          </a:p>
        </p:txBody>
      </p:sp>
      <p:sp>
        <p:nvSpPr>
          <p:cNvPr id="2055" name="Text Box 7"/>
          <p:cNvSpPr txBox="1">
            <a:spLocks noGrp="1" noChangeArrowheads="1"/>
          </p:cNvSpPr>
          <p:nvPr>
            <p:ph type="sldNum" sz="quarter" idx="4"/>
          </p:nvPr>
        </p:nvSpPr>
        <p:spPr bwMode="auto">
          <a:xfrm>
            <a:off x="12484100" y="9296400"/>
            <a:ext cx="341313" cy="3302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600">
                <a:solidFill>
                  <a:schemeClr val="tx1"/>
                </a:solidFill>
                <a:latin typeface="Helvetica Neue" charset="0"/>
                <a:cs typeface="Helvetica Neue" charset="0"/>
                <a:sym typeface="Helvetica Neue" charset="0"/>
              </a:defRPr>
            </a:lvl1pPr>
          </a:lstStyle>
          <a:p>
            <a:fld id="{E7022AA8-5123-654A-9425-C6F64D25C9D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Lst>
  <p:transition xmlns:p14="http://schemas.microsoft.com/office/powerpoint/2010/main"/>
  <p:hf hdr="0" ftr="0" dt="0"/>
  <p:txStyles>
    <p:titleStyle>
      <a:lvl1pPr algn="l" rtl="0" eaLnBrk="0" fontAlgn="base" hangingPunct="0">
        <a:spcBef>
          <a:spcPct val="0"/>
        </a:spcBef>
        <a:spcAft>
          <a:spcPct val="0"/>
        </a:spcAft>
        <a:defRPr sz="5000">
          <a:solidFill>
            <a:srgbClr val="000000"/>
          </a:solidFill>
          <a:latin typeface="+mj-lt"/>
          <a:ea typeface="+mj-ea"/>
          <a:cs typeface="+mj-cs"/>
          <a:sym typeface="Helvetica Neue Light" charset="0"/>
        </a:defRPr>
      </a:lvl1pPr>
      <a:lvl2pPr algn="l" rtl="0" eaLnBrk="0" fontAlgn="base" hangingPunct="0">
        <a:spcBef>
          <a:spcPct val="0"/>
        </a:spcBef>
        <a:spcAft>
          <a:spcPct val="0"/>
        </a:spcAft>
        <a:defRPr sz="5000">
          <a:solidFill>
            <a:srgbClr val="000000"/>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5000">
          <a:solidFill>
            <a:srgbClr val="000000"/>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5000">
          <a:solidFill>
            <a:srgbClr val="000000"/>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5000">
          <a:solidFill>
            <a:srgbClr val="000000"/>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81000" indent="-381000" algn="l" rtl="0" eaLnBrk="0" fontAlgn="base" hangingPunct="0">
        <a:lnSpc>
          <a:spcPct val="120000"/>
        </a:lnSpc>
        <a:spcBef>
          <a:spcPts val="700"/>
        </a:spcBef>
        <a:spcAft>
          <a:spcPct val="0"/>
        </a:spcAft>
        <a:buClr>
          <a:srgbClr val="004D55"/>
        </a:buClr>
        <a:buSzPct val="69000"/>
        <a:buFont typeface="Helvetica Neue Light" charset="0"/>
        <a:buChar char="•"/>
        <a:defRPr sz="4200">
          <a:solidFill>
            <a:schemeClr val="tx1"/>
          </a:solidFill>
          <a:latin typeface="+mn-lt"/>
          <a:ea typeface="+mn-ea"/>
          <a:cs typeface="+mn-cs"/>
          <a:sym typeface="Helvetica Neue Light" charset="0"/>
        </a:defRPr>
      </a:lvl1pPr>
      <a:lvl2pPr marL="774700" indent="-254000" algn="l" rtl="0" eaLnBrk="0" fontAlgn="base" hangingPunct="0">
        <a:lnSpc>
          <a:spcPct val="120000"/>
        </a:lnSpc>
        <a:spcBef>
          <a:spcPts val="700"/>
        </a:spcBef>
        <a:spcAft>
          <a:spcPct val="0"/>
        </a:spcAft>
        <a:buClr>
          <a:srgbClr val="004D55"/>
        </a:buClr>
        <a:buSzPct val="69000"/>
        <a:buFont typeface="Helvetica Neue Light" charset="0"/>
        <a:buChar char="–"/>
        <a:defRPr sz="3600">
          <a:solidFill>
            <a:schemeClr val="tx1"/>
          </a:solidFill>
          <a:latin typeface="+mn-lt"/>
          <a:ea typeface="+mn-ea"/>
          <a:cs typeface="+mn-cs"/>
          <a:sym typeface="Helvetica Neue Light" charset="0"/>
        </a:defRPr>
      </a:lvl2pPr>
      <a:lvl3pPr marL="1346200" indent="-254000" algn="l" rtl="0" eaLnBrk="0" fontAlgn="base" hangingPunct="0">
        <a:lnSpc>
          <a:spcPct val="120000"/>
        </a:lnSpc>
        <a:spcBef>
          <a:spcPts val="700"/>
        </a:spcBef>
        <a:spcAft>
          <a:spcPct val="0"/>
        </a:spcAft>
        <a:buClr>
          <a:srgbClr val="004D55"/>
        </a:buClr>
        <a:buSzPct val="69000"/>
        <a:buFont typeface="Helvetica Neue Light" charset="0"/>
        <a:buChar char="–"/>
        <a:defRPr sz="3600">
          <a:solidFill>
            <a:schemeClr val="tx1"/>
          </a:solidFill>
          <a:latin typeface="+mn-lt"/>
          <a:ea typeface="+mn-ea"/>
          <a:cs typeface="+mn-cs"/>
          <a:sym typeface="Helvetica Neue Light" charset="0"/>
        </a:defRPr>
      </a:lvl3pPr>
      <a:lvl4pPr marL="1917700" indent="-254000" algn="l" rtl="0" eaLnBrk="0" fontAlgn="base" hangingPunct="0">
        <a:lnSpc>
          <a:spcPct val="120000"/>
        </a:lnSpc>
        <a:spcBef>
          <a:spcPts val="700"/>
        </a:spcBef>
        <a:spcAft>
          <a:spcPct val="0"/>
        </a:spcAft>
        <a:buClr>
          <a:srgbClr val="004D55"/>
        </a:buClr>
        <a:buSzPct val="69000"/>
        <a:buFont typeface="Helvetica Neue Light" charset="0"/>
        <a:buChar char="–"/>
        <a:defRPr sz="3600">
          <a:solidFill>
            <a:schemeClr val="tx1"/>
          </a:solidFill>
          <a:latin typeface="+mn-lt"/>
          <a:ea typeface="+mn-ea"/>
          <a:cs typeface="+mn-cs"/>
          <a:sym typeface="Helvetica Neue Light" charset="0"/>
        </a:defRPr>
      </a:lvl4pPr>
      <a:lvl5pPr marL="2489200" indent="-254000" algn="l" rtl="0" eaLnBrk="0" fontAlgn="base" hangingPunct="0">
        <a:lnSpc>
          <a:spcPct val="120000"/>
        </a:lnSpc>
        <a:spcBef>
          <a:spcPts val="700"/>
        </a:spcBef>
        <a:spcAft>
          <a:spcPct val="0"/>
        </a:spcAft>
        <a:buClr>
          <a:srgbClr val="004D55"/>
        </a:buClr>
        <a:buSzPct val="69000"/>
        <a:buFont typeface="Helvetica Neue Light" charset="0"/>
        <a:buChar char="–"/>
        <a:defRPr sz="3600">
          <a:solidFill>
            <a:schemeClr val="tx1"/>
          </a:solidFill>
          <a:latin typeface="+mn-lt"/>
          <a:ea typeface="+mn-ea"/>
          <a:cs typeface="+mn-cs"/>
          <a:sym typeface="Helvetica Neue Light" charset="0"/>
        </a:defRPr>
      </a:lvl5pPr>
      <a:lvl6pPr marL="2946400" indent="-254000" algn="l" rtl="0" fontAlgn="base">
        <a:lnSpc>
          <a:spcPct val="120000"/>
        </a:lnSpc>
        <a:spcBef>
          <a:spcPts val="700"/>
        </a:spcBef>
        <a:spcAft>
          <a:spcPct val="0"/>
        </a:spcAft>
        <a:buClr>
          <a:srgbClr val="004D55"/>
        </a:buClr>
        <a:buSzPct val="69000"/>
        <a:buFont typeface="Helvetica Neue Light" charset="0"/>
        <a:buChar char="–"/>
        <a:defRPr sz="3600">
          <a:solidFill>
            <a:schemeClr val="tx1"/>
          </a:solidFill>
          <a:latin typeface="+mn-lt"/>
          <a:ea typeface="+mn-ea"/>
          <a:cs typeface="+mn-cs"/>
          <a:sym typeface="Helvetica Neue Light" charset="0"/>
        </a:defRPr>
      </a:lvl6pPr>
      <a:lvl7pPr marL="3403600" indent="-254000" algn="l" rtl="0" fontAlgn="base">
        <a:lnSpc>
          <a:spcPct val="120000"/>
        </a:lnSpc>
        <a:spcBef>
          <a:spcPts val="700"/>
        </a:spcBef>
        <a:spcAft>
          <a:spcPct val="0"/>
        </a:spcAft>
        <a:buClr>
          <a:srgbClr val="004D55"/>
        </a:buClr>
        <a:buSzPct val="69000"/>
        <a:buFont typeface="Helvetica Neue Light" charset="0"/>
        <a:buChar char="–"/>
        <a:defRPr sz="3600">
          <a:solidFill>
            <a:schemeClr val="tx1"/>
          </a:solidFill>
          <a:latin typeface="+mn-lt"/>
          <a:ea typeface="+mn-ea"/>
          <a:cs typeface="+mn-cs"/>
          <a:sym typeface="Helvetica Neue Light" charset="0"/>
        </a:defRPr>
      </a:lvl7pPr>
      <a:lvl8pPr marL="3860800" indent="-254000" algn="l" rtl="0" fontAlgn="base">
        <a:lnSpc>
          <a:spcPct val="120000"/>
        </a:lnSpc>
        <a:spcBef>
          <a:spcPts val="700"/>
        </a:spcBef>
        <a:spcAft>
          <a:spcPct val="0"/>
        </a:spcAft>
        <a:buClr>
          <a:srgbClr val="004D55"/>
        </a:buClr>
        <a:buSzPct val="69000"/>
        <a:buFont typeface="Helvetica Neue Light" charset="0"/>
        <a:buChar char="–"/>
        <a:defRPr sz="3600">
          <a:solidFill>
            <a:schemeClr val="tx1"/>
          </a:solidFill>
          <a:latin typeface="+mn-lt"/>
          <a:ea typeface="+mn-ea"/>
          <a:cs typeface="+mn-cs"/>
          <a:sym typeface="Helvetica Neue Light" charset="0"/>
        </a:defRPr>
      </a:lvl8pPr>
      <a:lvl9pPr marL="4318000" indent="-254000" algn="l" rtl="0" fontAlgn="base">
        <a:lnSpc>
          <a:spcPct val="120000"/>
        </a:lnSpc>
        <a:spcBef>
          <a:spcPts val="700"/>
        </a:spcBef>
        <a:spcAft>
          <a:spcPct val="0"/>
        </a:spcAft>
        <a:buClr>
          <a:srgbClr val="004D55"/>
        </a:buClr>
        <a:buSzPct val="69000"/>
        <a:buFont typeface="Helvetica Neue Light" charset="0"/>
        <a:buChar char="–"/>
        <a:defRPr sz="3600">
          <a:solidFill>
            <a:schemeClr val="tx1"/>
          </a:solidFill>
          <a:latin typeface="+mn-lt"/>
          <a:ea typeface="+mn-ea"/>
          <a:cs typeface="+mn-cs"/>
          <a:sym typeface="Helvetica Neue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1128713"/>
            <a:ext cx="5321300"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500" y="8153400"/>
            <a:ext cx="17780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itle 1"/>
          <p:cNvSpPr txBox="1">
            <a:spLocks/>
          </p:cNvSpPr>
          <p:nvPr/>
        </p:nvSpPr>
        <p:spPr>
          <a:xfrm>
            <a:off x="974725" y="4038600"/>
            <a:ext cx="11055350" cy="2090738"/>
          </a:xfrm>
          <a:prstGeom prst="rect">
            <a:avLst/>
          </a:prstGeom>
        </p:spPr>
        <p:txBody>
          <a:bodyPr/>
          <a:lstStyle>
            <a:lvl1pPr algn="l">
              <a:defRPr>
                <a:latin typeface="Gill Sans (Headings)"/>
                <a:cs typeface="Gill Sans (Headings)"/>
              </a:defRPr>
            </a:lvl1pPr>
          </a:lstStyle>
          <a:p>
            <a:pPr>
              <a:defRPr/>
            </a:pPr>
            <a:r>
              <a:rPr lang="en-US" sz="8400" kern="0" smtClean="0">
                <a:solidFill>
                  <a:srgbClr val="000000"/>
                </a:solidFill>
                <a:ea typeface="+mj-ea"/>
                <a:sym typeface="Gill Sans" charset="0"/>
              </a:rPr>
              <a:t>Questions?</a:t>
            </a:r>
            <a:endParaRPr lang="en-US" sz="8400" kern="0" dirty="0" smtClean="0">
              <a:solidFill>
                <a:srgbClr val="000000"/>
              </a:solidFill>
              <a:ea typeface="+mj-ea"/>
              <a:sym typeface="Gill Sans" charset="0"/>
            </a:endParaRPr>
          </a:p>
        </p:txBody>
      </p:sp>
    </p:spTree>
  </p:cSld>
  <p:clrMap bg1="lt1" tx1="dk1" bg2="lt2" tx2="dk2" accent1="accent1" accent2="accent2" accent3="accent3" accent4="accent4" accent5="accent5" accent6="accent6" hlink="hlink" folHlink="folHlink"/>
  <p:sldLayoutIdLst>
    <p:sldLayoutId id="2147483655" r:id="rId1"/>
  </p:sldLayoutIdLst>
  <p:transition xmlns:p14="http://schemas.microsoft.com/office/powerpoint/2010/main"/>
  <p:txStyles>
    <p:titleStyle>
      <a:lvl1pPr algn="ctr" rtl="0" eaLnBrk="0" fontAlgn="base" hangingPunct="0">
        <a:spcBef>
          <a:spcPct val="0"/>
        </a:spcBef>
        <a:spcAft>
          <a:spcPct val="0"/>
        </a:spcAft>
        <a:defRPr sz="8400">
          <a:solidFill>
            <a:srgbClr val="000000"/>
          </a:solidFill>
          <a:latin typeface="+mj-lt"/>
          <a:ea typeface="+mj-ea"/>
          <a:cs typeface="+mj-cs"/>
          <a:sym typeface="Gill Sans" charset="0"/>
        </a:defRPr>
      </a:lvl1pPr>
      <a:lvl2pPr algn="ctr" rtl="0" eaLnBrk="0" fontAlgn="base" hangingPunct="0">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rgbClr val="000000"/>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rgbClr val="000000"/>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rgbClr val="000000"/>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rgbClr val="000000"/>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rgbClr val="000000"/>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rgbClr val="000000"/>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rgbClr val="000000"/>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rgbClr val="000000"/>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rgbClr val="000000"/>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4.JPG"/><Relationship Id="rId12" Type="http://schemas.openxmlformats.org/officeDocument/2006/relationships/hyperlink" Target="mailto:pc@ripe.net" TargetMode="External"/><Relationship Id="rId13" Type="http://schemas.openxmlformats.org/officeDocument/2006/relationships/hyperlink" Target="https://ripe69.ripe.net/programme/ripe-pc/become-a-member/" TargetMode="External"/><Relationship Id="rId14" Type="http://schemas.openxmlformats.org/officeDocument/2006/relationships/hyperlink" Target="https://www.ripe.net/ripe/docs/ripe-600" TargetMode="External"/><Relationship Id="rId15" Type="http://schemas.openxmlformats.org/officeDocument/2006/relationships/image" Target="../media/image15.png"/><Relationship Id="rId1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p:txBody>
          <a:bodyPr/>
          <a:lstStyle/>
          <a:p>
            <a:pPr eaLnBrk="1" hangingPunct="1"/>
            <a:r>
              <a:rPr lang="en-US" dirty="0" smtClean="0">
                <a:latin typeface="Helvetica Neue Light" charset="0"/>
                <a:ea typeface="ヒラギノ角ゴ ProN W3" charset="0"/>
                <a:cs typeface="ヒラギノ角ゴ ProN W3" charset="0"/>
              </a:rPr>
              <a:t>RIPE </a:t>
            </a:r>
            <a:r>
              <a:rPr lang="en-US" dirty="0" err="1" smtClean="0">
                <a:latin typeface="Helvetica Neue Light" charset="0"/>
                <a:ea typeface="ヒラギノ角ゴ ProN W3" charset="0"/>
                <a:cs typeface="ヒラギノ角ゴ ProN W3" charset="0"/>
              </a:rPr>
              <a:t>Programme</a:t>
            </a:r>
            <a:r>
              <a:rPr lang="en-US" dirty="0" smtClean="0">
                <a:latin typeface="Helvetica Neue Light" charset="0"/>
                <a:ea typeface="ヒラギノ角ゴ ProN W3" charset="0"/>
                <a:cs typeface="ヒラギノ角ゴ ProN W3" charset="0"/>
              </a:rPr>
              <a:t> Committee Update</a:t>
            </a:r>
            <a:endParaRPr lang="en-US" dirty="0">
              <a:latin typeface="Helvetica Neue Light" charset="0"/>
              <a:ea typeface="ヒラギノ角ゴ ProN W3" charset="0"/>
              <a:cs typeface="ヒラギノ角ゴ ProN W3" charset="0"/>
            </a:endParaRPr>
          </a:p>
        </p:txBody>
      </p:sp>
      <p:sp>
        <p:nvSpPr>
          <p:cNvPr id="9219" name="Rectangle 2"/>
          <p:cNvSpPr>
            <a:spLocks noGrp="1" noChangeArrowheads="1"/>
          </p:cNvSpPr>
          <p:nvPr>
            <p:ph type="body" idx="1"/>
          </p:nvPr>
        </p:nvSpPr>
        <p:spPr/>
        <p:txBody>
          <a:bodyPr/>
          <a:lstStyle/>
          <a:p>
            <a:pPr marL="0" indent="0" eaLnBrk="1" hangingPunct="1"/>
            <a:r>
              <a:rPr lang="en-US" dirty="0" smtClean="0">
                <a:latin typeface="Helvetica Neue" charset="0"/>
                <a:ea typeface="ヒラギノ角ゴ ProN W3" charset="0"/>
                <a:cs typeface="ヒラギノ角ゴ ProN W3" charset="0"/>
              </a:rPr>
              <a:t>Filiz </a:t>
            </a:r>
            <a:r>
              <a:rPr lang="en-US" dirty="0" smtClean="0">
                <a:latin typeface="Helvetica Neue" charset="0"/>
                <a:ea typeface="ヒラギノ角ゴ ProN W3" charset="0"/>
                <a:cs typeface="ヒラギノ角ゴ ProN W3" charset="0"/>
              </a:rPr>
              <a:t>Yilmaz, RIPE PC Chair</a:t>
            </a:r>
            <a:endParaRPr lang="en-US" dirty="0" smtClean="0">
              <a:latin typeface="Helvetica Neue" charset="0"/>
              <a:ea typeface="ヒラギノ角ゴ ProN W3" charset="0"/>
              <a:cs typeface="ヒラギノ角ゴ ProN W3" charset="0"/>
            </a:endParaRPr>
          </a:p>
          <a:p>
            <a:pPr marL="0" indent="0" eaLnBrk="1" hangingPunct="1"/>
            <a:endParaRPr lang="en-US" dirty="0">
              <a:latin typeface="Helvetica Neue" charset="0"/>
              <a:ea typeface="ヒラギノ角ゴ ProN W3" charset="0"/>
              <a:cs typeface="ヒラギノ角ゴ ProN W3" charset="0"/>
            </a:endParaRPr>
          </a:p>
          <a:p>
            <a:pPr marL="0" indent="0" eaLnBrk="1" hangingPunct="1"/>
            <a:r>
              <a:rPr lang="en-US" dirty="0" smtClean="0">
                <a:latin typeface="Helvetica Neue" charset="0"/>
                <a:ea typeface="ヒラギノ角ゴ ProN W3" charset="0"/>
                <a:cs typeface="ヒラギノ角ゴ ProN W3" charset="0"/>
              </a:rPr>
              <a:t>RIPE 69, London</a:t>
            </a:r>
            <a:endParaRPr lang="en-US" dirty="0">
              <a:latin typeface="Helvetica Neue" charset="0"/>
              <a:ea typeface="ヒラギノ角ゴ ProN W3" charset="0"/>
              <a:cs typeface="ヒラギノ角ゴ ProN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93888" y="1348408"/>
            <a:ext cx="9350176" cy="7679992"/>
          </a:xfrm>
          <a:prstGeom prst="rect">
            <a:avLst/>
          </a:prstGeom>
        </p:spPr>
      </p:pic>
      <p:sp>
        <p:nvSpPr>
          <p:cNvPr id="2" name="Title 1"/>
          <p:cNvSpPr>
            <a:spLocks noGrp="1"/>
          </p:cNvSpPr>
          <p:nvPr>
            <p:ph type="title"/>
          </p:nvPr>
        </p:nvSpPr>
        <p:spPr/>
        <p:txBody>
          <a:bodyPr/>
          <a:lstStyle/>
          <a:p>
            <a:r>
              <a:rPr lang="en-US" dirty="0" smtClean="0"/>
              <a:t>What do we do?</a:t>
            </a:r>
            <a:endParaRPr lang="en-US" dirty="0"/>
          </a:p>
        </p:txBody>
      </p:sp>
      <p:sp>
        <p:nvSpPr>
          <p:cNvPr id="4" name="Slide Number Placeholder 3"/>
          <p:cNvSpPr>
            <a:spLocks noGrp="1"/>
          </p:cNvSpPr>
          <p:nvPr>
            <p:ph type="sldNum" sz="quarter" idx="10"/>
          </p:nvPr>
        </p:nvSpPr>
        <p:spPr/>
        <p:txBody>
          <a:bodyPr/>
          <a:lstStyle/>
          <a:p>
            <a:fld id="{1E99BE79-C54F-F643-9236-204A482681F2}" type="slidenum">
              <a:rPr lang="en-US" smtClean="0"/>
              <a:pPr/>
              <a:t>2</a:t>
            </a:fld>
            <a:endParaRPr lang="en-US"/>
          </a:p>
        </p:txBody>
      </p:sp>
      <p:sp>
        <p:nvSpPr>
          <p:cNvPr id="10" name="Rectangle 9"/>
          <p:cNvSpPr/>
          <p:nvPr/>
        </p:nvSpPr>
        <p:spPr bwMode="auto">
          <a:xfrm>
            <a:off x="2037904" y="2068488"/>
            <a:ext cx="1800200" cy="1296144"/>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endParaRPr>
          </a:p>
        </p:txBody>
      </p:sp>
      <p:sp>
        <p:nvSpPr>
          <p:cNvPr id="12" name="Rectangle 11"/>
          <p:cNvSpPr/>
          <p:nvPr/>
        </p:nvSpPr>
        <p:spPr bwMode="auto">
          <a:xfrm>
            <a:off x="2037904" y="5236840"/>
            <a:ext cx="1800200" cy="3024336"/>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endParaRPr>
          </a:p>
        </p:txBody>
      </p:sp>
      <p:sp>
        <p:nvSpPr>
          <p:cNvPr id="13" name="Rectangle 12"/>
          <p:cNvSpPr/>
          <p:nvPr/>
        </p:nvSpPr>
        <p:spPr bwMode="auto">
          <a:xfrm>
            <a:off x="3910112" y="2068488"/>
            <a:ext cx="1800200" cy="6192688"/>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endParaRPr>
          </a:p>
        </p:txBody>
      </p:sp>
      <p:sp>
        <p:nvSpPr>
          <p:cNvPr id="14" name="Rectangle 13"/>
          <p:cNvSpPr/>
          <p:nvPr/>
        </p:nvSpPr>
        <p:spPr bwMode="auto">
          <a:xfrm>
            <a:off x="9310712" y="3364632"/>
            <a:ext cx="1800200" cy="864096"/>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endParaRPr>
          </a:p>
        </p:txBody>
      </p:sp>
    </p:spTree>
    <p:extLst>
      <p:ext uri="{BB962C8B-B14F-4D97-AF65-F5344CB8AC3E}">
        <p14:creationId xmlns:p14="http://schemas.microsoft.com/office/powerpoint/2010/main" val="1401575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 Content</a:t>
            </a:r>
            <a:endParaRPr lang="en-US" dirty="0"/>
          </a:p>
        </p:txBody>
      </p:sp>
      <p:sp>
        <p:nvSpPr>
          <p:cNvPr id="3" name="Content Placeholder 2"/>
          <p:cNvSpPr>
            <a:spLocks noGrp="1"/>
          </p:cNvSpPr>
          <p:nvPr>
            <p:ph idx="1"/>
          </p:nvPr>
        </p:nvSpPr>
        <p:spPr>
          <a:xfrm>
            <a:off x="711200" y="1612900"/>
            <a:ext cx="11767864" cy="7162800"/>
          </a:xfrm>
        </p:spPr>
        <p:txBody>
          <a:bodyPr/>
          <a:lstStyle/>
          <a:p>
            <a:pPr marL="0" indent="0">
              <a:buNone/>
            </a:pPr>
            <a:r>
              <a:rPr lang="en-US" dirty="0" smtClean="0"/>
              <a:t>What RIPE community likes</a:t>
            </a:r>
          </a:p>
          <a:p>
            <a:pPr marL="0" indent="0">
              <a:buNone/>
            </a:pPr>
            <a:r>
              <a:rPr lang="en-US" dirty="0"/>
              <a:t>Towards general audience interest</a:t>
            </a:r>
          </a:p>
          <a:p>
            <a:pPr marL="0" indent="0">
              <a:buNone/>
            </a:pPr>
            <a:endParaRPr lang="en-US" dirty="0" smtClean="0"/>
          </a:p>
          <a:p>
            <a:pPr marL="0" indent="0">
              <a:buNone/>
            </a:pPr>
            <a:r>
              <a:rPr lang="en-US" dirty="0" smtClean="0"/>
              <a:t>Mixed bag </a:t>
            </a:r>
            <a:r>
              <a:rPr lang="en-US" dirty="0" smtClean="0"/>
              <a:t>of</a:t>
            </a:r>
          </a:p>
          <a:p>
            <a:pPr marL="0" indent="0">
              <a:buNone/>
            </a:pPr>
            <a:r>
              <a:rPr lang="en-US" dirty="0"/>
              <a:t>	</a:t>
            </a:r>
            <a:r>
              <a:rPr lang="en-US" dirty="0" smtClean="0"/>
              <a:t>operational, policy and philosophical content</a:t>
            </a:r>
          </a:p>
          <a:p>
            <a:pPr marL="0" indent="0">
              <a:buNone/>
            </a:pPr>
            <a:r>
              <a:rPr lang="en-US" dirty="0" smtClean="0"/>
              <a:t>	long, medium, short </a:t>
            </a:r>
            <a:r>
              <a:rPr lang="en-US" dirty="0" smtClean="0"/>
              <a:t>talks </a:t>
            </a:r>
          </a:p>
          <a:p>
            <a:pPr marL="0" indent="0">
              <a:buNone/>
            </a:pPr>
            <a:r>
              <a:rPr lang="en-US" dirty="0" smtClean="0"/>
              <a:t>	informal gatherings </a:t>
            </a:r>
            <a:endParaRPr lang="en-US" dirty="0"/>
          </a:p>
        </p:txBody>
      </p:sp>
      <p:sp>
        <p:nvSpPr>
          <p:cNvPr id="4" name="Slide Number Placeholder 3"/>
          <p:cNvSpPr>
            <a:spLocks noGrp="1"/>
          </p:cNvSpPr>
          <p:nvPr>
            <p:ph type="sldNum" sz="quarter" idx="10"/>
          </p:nvPr>
        </p:nvSpPr>
        <p:spPr/>
        <p:txBody>
          <a:bodyPr/>
          <a:lstStyle/>
          <a:p>
            <a:fld id="{1E99BE79-C54F-F643-9236-204A482681F2}" type="slidenum">
              <a:rPr lang="en-US" smtClean="0"/>
              <a:pPr/>
              <a:t>3</a:t>
            </a:fld>
            <a:endParaRPr lang="en-US"/>
          </a:p>
        </p:txBody>
      </p:sp>
    </p:spTree>
    <p:extLst>
      <p:ext uri="{BB962C8B-B14F-4D97-AF65-F5344CB8AC3E}">
        <p14:creationId xmlns:p14="http://schemas.microsoft.com/office/powerpoint/2010/main" val="275222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that?</a:t>
            </a:r>
            <a:endParaRPr lang="en-US" dirty="0"/>
          </a:p>
        </p:txBody>
      </p:sp>
      <p:sp>
        <p:nvSpPr>
          <p:cNvPr id="4" name="Slide Number Placeholder 3"/>
          <p:cNvSpPr>
            <a:spLocks noGrp="1"/>
          </p:cNvSpPr>
          <p:nvPr>
            <p:ph type="sldNum" sz="quarter" idx="10"/>
          </p:nvPr>
        </p:nvSpPr>
        <p:spPr/>
        <p:txBody>
          <a:bodyPr/>
          <a:lstStyle/>
          <a:p>
            <a:fld id="{1E99BE79-C54F-F643-9236-204A482681F2}" type="slidenum">
              <a:rPr lang="en-US" smtClean="0"/>
              <a:pPr/>
              <a:t>4</a:t>
            </a:fld>
            <a:endParaRPr lang="en-US"/>
          </a:p>
        </p:txBody>
      </p:sp>
      <p:grpSp>
        <p:nvGrpSpPr>
          <p:cNvPr id="17" name="Group 16"/>
          <p:cNvGrpSpPr/>
          <p:nvPr/>
        </p:nvGrpSpPr>
        <p:grpSpPr>
          <a:xfrm>
            <a:off x="8518624" y="1636440"/>
            <a:ext cx="4024225" cy="7056783"/>
            <a:chOff x="7644422" y="1564432"/>
            <a:chExt cx="4024225" cy="7056783"/>
          </a:xfrm>
        </p:grpSpPr>
        <p:pic>
          <p:nvPicPr>
            <p:cNvPr id="5" name="Picture 4"/>
            <p:cNvPicPr>
              <a:picLocks noChangeAspect="1"/>
            </p:cNvPicPr>
            <p:nvPr/>
          </p:nvPicPr>
          <p:blipFill>
            <a:blip r:embed="rId3"/>
            <a:stretch>
              <a:fillRect/>
            </a:stretch>
          </p:blipFill>
          <p:spPr>
            <a:xfrm>
              <a:off x="10318825" y="1564432"/>
              <a:ext cx="1224136" cy="1505085"/>
            </a:xfrm>
            <a:prstGeom prst="rect">
              <a:avLst/>
            </a:prstGeom>
          </p:spPr>
        </p:pic>
        <p:pic>
          <p:nvPicPr>
            <p:cNvPr id="7" name="Picture 6"/>
            <p:cNvPicPr>
              <a:picLocks noChangeAspect="1"/>
            </p:cNvPicPr>
            <p:nvPr/>
          </p:nvPicPr>
          <p:blipFill>
            <a:blip r:embed="rId4"/>
            <a:stretch>
              <a:fillRect/>
            </a:stretch>
          </p:blipFill>
          <p:spPr>
            <a:xfrm>
              <a:off x="10318824" y="4804792"/>
              <a:ext cx="1239598" cy="1656184"/>
            </a:xfrm>
            <a:prstGeom prst="rect">
              <a:avLst/>
            </a:prstGeom>
          </p:spPr>
        </p:pic>
        <p:pic>
          <p:nvPicPr>
            <p:cNvPr id="8" name="Picture 7"/>
            <p:cNvPicPr>
              <a:picLocks noChangeAspect="1"/>
            </p:cNvPicPr>
            <p:nvPr/>
          </p:nvPicPr>
          <p:blipFill>
            <a:blip r:embed="rId5"/>
            <a:stretch>
              <a:fillRect/>
            </a:stretch>
          </p:blipFill>
          <p:spPr>
            <a:xfrm>
              <a:off x="10390832" y="6460976"/>
              <a:ext cx="1277815" cy="1728192"/>
            </a:xfrm>
            <a:prstGeom prst="rect">
              <a:avLst/>
            </a:prstGeom>
          </p:spPr>
        </p:pic>
        <p:pic>
          <p:nvPicPr>
            <p:cNvPr id="9" name="Picture 8"/>
            <p:cNvPicPr>
              <a:picLocks noChangeAspect="1"/>
            </p:cNvPicPr>
            <p:nvPr/>
          </p:nvPicPr>
          <p:blipFill>
            <a:blip r:embed="rId6"/>
            <a:stretch>
              <a:fillRect/>
            </a:stretch>
          </p:blipFill>
          <p:spPr>
            <a:xfrm>
              <a:off x="7654528" y="2644552"/>
              <a:ext cx="1275381" cy="1703993"/>
            </a:xfrm>
            <a:prstGeom prst="rect">
              <a:avLst/>
            </a:prstGeom>
          </p:spPr>
        </p:pic>
        <p:pic>
          <p:nvPicPr>
            <p:cNvPr id="10" name="Picture 9"/>
            <p:cNvPicPr>
              <a:picLocks noChangeAspect="1"/>
            </p:cNvPicPr>
            <p:nvPr/>
          </p:nvPicPr>
          <p:blipFill>
            <a:blip r:embed="rId7"/>
            <a:stretch>
              <a:fillRect/>
            </a:stretch>
          </p:blipFill>
          <p:spPr>
            <a:xfrm>
              <a:off x="8950672" y="1891419"/>
              <a:ext cx="1315346" cy="1617229"/>
            </a:xfrm>
            <a:prstGeom prst="rect">
              <a:avLst/>
            </a:prstGeom>
          </p:spPr>
        </p:pic>
        <p:pic>
          <p:nvPicPr>
            <p:cNvPr id="11" name="Picture 10"/>
            <p:cNvPicPr>
              <a:picLocks noChangeAspect="1"/>
            </p:cNvPicPr>
            <p:nvPr/>
          </p:nvPicPr>
          <p:blipFill>
            <a:blip r:embed="rId8"/>
            <a:stretch>
              <a:fillRect/>
            </a:stretch>
          </p:blipFill>
          <p:spPr>
            <a:xfrm>
              <a:off x="8935670" y="3580656"/>
              <a:ext cx="1311146" cy="1656184"/>
            </a:xfrm>
            <a:prstGeom prst="rect">
              <a:avLst/>
            </a:prstGeom>
          </p:spPr>
        </p:pic>
        <p:pic>
          <p:nvPicPr>
            <p:cNvPr id="13" name="Picture 12"/>
            <p:cNvPicPr>
              <a:picLocks noChangeAspect="1"/>
            </p:cNvPicPr>
            <p:nvPr/>
          </p:nvPicPr>
          <p:blipFill>
            <a:blip r:embed="rId9"/>
            <a:stretch>
              <a:fillRect/>
            </a:stretch>
          </p:blipFill>
          <p:spPr>
            <a:xfrm>
              <a:off x="9022680" y="6902983"/>
              <a:ext cx="1286038" cy="1718232"/>
            </a:xfrm>
            <a:prstGeom prst="rect">
              <a:avLst/>
            </a:prstGeom>
          </p:spPr>
        </p:pic>
        <p:pic>
          <p:nvPicPr>
            <p:cNvPr id="14" name="Picture 13"/>
            <p:cNvPicPr>
              <a:picLocks noChangeAspect="1"/>
            </p:cNvPicPr>
            <p:nvPr/>
          </p:nvPicPr>
          <p:blipFill>
            <a:blip r:embed="rId10"/>
            <a:stretch>
              <a:fillRect/>
            </a:stretch>
          </p:blipFill>
          <p:spPr>
            <a:xfrm>
              <a:off x="7654528" y="4372744"/>
              <a:ext cx="1274594" cy="1512168"/>
            </a:xfrm>
            <a:prstGeom prst="rect">
              <a:avLst/>
            </a:prstGeom>
          </p:spPr>
        </p:pic>
        <p:pic>
          <p:nvPicPr>
            <p:cNvPr id="15" name="Picture 14" descr="FilizYilmazPortrait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44422" y="5956920"/>
              <a:ext cx="1339095" cy="1440160"/>
            </a:xfrm>
            <a:prstGeom prst="rect">
              <a:avLst/>
            </a:prstGeom>
          </p:spPr>
        </p:pic>
      </p:grpSp>
      <p:sp>
        <p:nvSpPr>
          <p:cNvPr id="16" name="TextBox 15"/>
          <p:cNvSpPr txBox="1"/>
          <p:nvPr/>
        </p:nvSpPr>
        <p:spPr>
          <a:xfrm>
            <a:off x="813768" y="1708448"/>
            <a:ext cx="7560840" cy="7294306"/>
          </a:xfrm>
          <a:prstGeom prst="rect">
            <a:avLst/>
          </a:prstGeom>
          <a:noFill/>
        </p:spPr>
        <p:txBody>
          <a:bodyPr wrap="square" rtlCol="0">
            <a:spAutoFit/>
          </a:bodyPr>
          <a:lstStyle/>
          <a:p>
            <a:pPr algn="l"/>
            <a:r>
              <a:rPr lang="en-US" sz="3600" dirty="0" smtClean="0"/>
              <a:t>PC Elections </a:t>
            </a:r>
            <a:r>
              <a:rPr lang="en-US" sz="3600" dirty="0"/>
              <a:t>on </a:t>
            </a:r>
            <a:r>
              <a:rPr lang="en-US" sz="3600" dirty="0" smtClean="0"/>
              <a:t>Friday for 2 seats!</a:t>
            </a:r>
          </a:p>
          <a:p>
            <a:pPr algn="l"/>
            <a:endParaRPr lang="en-US" sz="3600" dirty="0"/>
          </a:p>
          <a:p>
            <a:pPr algn="l"/>
            <a:r>
              <a:rPr lang="en-US" sz="3600" dirty="0" smtClean="0"/>
              <a:t>Bio</a:t>
            </a:r>
            <a:r>
              <a:rPr lang="en-US" sz="3600" dirty="0"/>
              <a:t>/statement of interest + a </a:t>
            </a:r>
            <a:r>
              <a:rPr lang="en-US" sz="3600" dirty="0" smtClean="0"/>
              <a:t>Picture </a:t>
            </a:r>
          </a:p>
          <a:p>
            <a:pPr marL="571500" indent="-571500" algn="l">
              <a:buFont typeface="Wingdings" charset="0"/>
              <a:buChar char="à"/>
            </a:pPr>
            <a:r>
              <a:rPr lang="en-US" sz="3600" dirty="0" smtClean="0">
                <a:hlinkClick r:id="rId12"/>
              </a:rPr>
              <a:t>pc@ripe.net</a:t>
            </a:r>
            <a:endParaRPr lang="en-US" sz="3600" dirty="0" smtClean="0"/>
          </a:p>
          <a:p>
            <a:pPr marL="571500" indent="-571500" algn="l">
              <a:buFont typeface="Wingdings" charset="0"/>
              <a:buChar char="à"/>
            </a:pPr>
            <a:endParaRPr lang="en-US" sz="3600" dirty="0"/>
          </a:p>
          <a:p>
            <a:pPr marL="571500" indent="-571500" algn="l">
              <a:buFont typeface="Wingdings" charset="0"/>
              <a:buChar char="à"/>
            </a:pPr>
            <a:r>
              <a:rPr lang="en-US" sz="3600" dirty="0" smtClean="0"/>
              <a:t>Nominate until Thursday 15:00 pm </a:t>
            </a:r>
            <a:endParaRPr lang="en-US" sz="3600" dirty="0"/>
          </a:p>
          <a:p>
            <a:pPr algn="l"/>
            <a:endParaRPr lang="en-US" sz="3600" dirty="0" smtClean="0"/>
          </a:p>
          <a:p>
            <a:pPr algn="l"/>
            <a:r>
              <a:rPr lang="en-US" sz="3600" dirty="0" smtClean="0">
                <a:hlinkClick r:id="rId13"/>
              </a:rPr>
              <a:t>https</a:t>
            </a:r>
            <a:r>
              <a:rPr lang="en-US" sz="3600" dirty="0">
                <a:hlinkClick r:id="rId13"/>
              </a:rPr>
              <a:t>://</a:t>
            </a:r>
            <a:r>
              <a:rPr lang="en-US" sz="3600" dirty="0" smtClean="0">
                <a:hlinkClick r:id="rId13"/>
              </a:rPr>
              <a:t>ripe69.</a:t>
            </a:r>
            <a:r>
              <a:rPr lang="en-US" sz="3600" dirty="0">
                <a:hlinkClick r:id="rId13"/>
              </a:rPr>
              <a:t>ripe.net/programme/ripe-pc/become-a-member</a:t>
            </a:r>
            <a:r>
              <a:rPr lang="en-US" sz="3600" dirty="0" smtClean="0">
                <a:hlinkClick r:id="rId13"/>
              </a:rPr>
              <a:t>/</a:t>
            </a:r>
            <a:endParaRPr lang="en-US" sz="3600" dirty="0" smtClean="0"/>
          </a:p>
          <a:p>
            <a:pPr algn="l"/>
            <a:endParaRPr lang="en-US" sz="3600" dirty="0"/>
          </a:p>
          <a:p>
            <a:pPr algn="l"/>
            <a:r>
              <a:rPr lang="en-US" sz="3600" dirty="0">
                <a:hlinkClick r:id="rId14"/>
              </a:rPr>
              <a:t>https://</a:t>
            </a:r>
            <a:r>
              <a:rPr lang="en-US" sz="3600" dirty="0" err="1">
                <a:hlinkClick r:id="rId14"/>
              </a:rPr>
              <a:t>www.ripe.net</a:t>
            </a:r>
            <a:r>
              <a:rPr lang="en-US" sz="3600" dirty="0">
                <a:hlinkClick r:id="rId14"/>
              </a:rPr>
              <a:t>/ripe/docs/ripe-</a:t>
            </a:r>
            <a:r>
              <a:rPr lang="en-US" sz="3600" dirty="0" smtClean="0">
                <a:hlinkClick r:id="rId14"/>
              </a:rPr>
              <a:t>600</a:t>
            </a:r>
            <a:endParaRPr lang="en-US" sz="3600" dirty="0"/>
          </a:p>
          <a:p>
            <a:pPr algn="l"/>
            <a:endParaRPr lang="en-US" sz="3600" dirty="0" smtClean="0"/>
          </a:p>
        </p:txBody>
      </p:sp>
      <p:pic>
        <p:nvPicPr>
          <p:cNvPr id="3" name="Picture 2"/>
          <p:cNvPicPr>
            <a:picLocks noChangeAspect="1"/>
          </p:cNvPicPr>
          <p:nvPr/>
        </p:nvPicPr>
        <p:blipFill>
          <a:blip r:embed="rId15"/>
          <a:stretch>
            <a:fillRect/>
          </a:stretch>
        </p:blipFill>
        <p:spPr>
          <a:xfrm>
            <a:off x="11182920" y="3076600"/>
            <a:ext cx="1200133" cy="1584176"/>
          </a:xfrm>
          <a:prstGeom prst="rect">
            <a:avLst/>
          </a:prstGeom>
        </p:spPr>
      </p:pic>
      <p:pic>
        <p:nvPicPr>
          <p:cNvPr id="18" name="Picture 17"/>
          <p:cNvPicPr>
            <a:picLocks noChangeAspect="1"/>
          </p:cNvPicPr>
          <p:nvPr/>
        </p:nvPicPr>
        <p:blipFill>
          <a:blip r:embed="rId16"/>
          <a:stretch>
            <a:fillRect/>
          </a:stretch>
        </p:blipFill>
        <p:spPr>
          <a:xfrm>
            <a:off x="9886776" y="5308848"/>
            <a:ext cx="1242465" cy="1666722"/>
          </a:xfrm>
          <a:prstGeom prst="rect">
            <a:avLst/>
          </a:prstGeom>
        </p:spPr>
      </p:pic>
    </p:spTree>
    <p:extLst>
      <p:ext uri="{BB962C8B-B14F-4D97-AF65-F5344CB8AC3E}">
        <p14:creationId xmlns:p14="http://schemas.microsoft.com/office/powerpoint/2010/main" val="3586680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take a moment to reflect first...</a:t>
            </a:r>
          </a:p>
        </p:txBody>
      </p:sp>
      <p:sp>
        <p:nvSpPr>
          <p:cNvPr id="4" name="Slide Number Placeholder 3"/>
          <p:cNvSpPr>
            <a:spLocks noGrp="1"/>
          </p:cNvSpPr>
          <p:nvPr>
            <p:ph type="sldNum" sz="quarter" idx="10"/>
          </p:nvPr>
        </p:nvSpPr>
        <p:spPr/>
        <p:txBody>
          <a:bodyPr/>
          <a:lstStyle/>
          <a:p>
            <a:fld id="{1E99BE79-C54F-F643-9236-204A482681F2}" type="slidenum">
              <a:rPr lang="en-US" smtClean="0"/>
              <a:pPr/>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83411601"/>
              </p:ext>
            </p:extLst>
          </p:nvPr>
        </p:nvGraphicFramePr>
        <p:xfrm>
          <a:off x="813768" y="1780456"/>
          <a:ext cx="11377264" cy="6911876"/>
        </p:xfrm>
        <a:graphic>
          <a:graphicData uri="http://schemas.openxmlformats.org/drawingml/2006/table">
            <a:tbl>
              <a:tblPr firstRow="1" bandRow="1">
                <a:tableStyleId>{5C22544A-7EE6-4342-B048-85BDC9FD1C3A}</a:tableStyleId>
              </a:tblPr>
              <a:tblGrid>
                <a:gridCol w="5688632"/>
                <a:gridCol w="5688632"/>
              </a:tblGrid>
              <a:tr h="1339349">
                <a:tc>
                  <a:txBody>
                    <a:bodyPr/>
                    <a:lstStyle/>
                    <a:p>
                      <a:pPr algn="ctr"/>
                      <a:r>
                        <a:rPr lang="en-US" sz="3600" b="1" dirty="0" smtClean="0"/>
                        <a:t>Expectations</a:t>
                      </a:r>
                      <a:endParaRPr lang="en-US" sz="3600" b="1" dirty="0"/>
                    </a:p>
                  </a:txBody>
                  <a:tcPr/>
                </a:tc>
                <a:tc>
                  <a:txBody>
                    <a:bodyPr/>
                    <a:lstStyle/>
                    <a:p>
                      <a:pPr algn="ctr"/>
                      <a:r>
                        <a:rPr lang="en-US" sz="3600" b="1" dirty="0" smtClean="0"/>
                        <a:t>Benefits</a:t>
                      </a:r>
                      <a:endParaRPr lang="en-US" sz="3600" b="1" dirty="0"/>
                    </a:p>
                  </a:txBody>
                  <a:tcPr/>
                </a:tc>
              </a:tr>
              <a:tr h="1339349">
                <a:tc>
                  <a:txBody>
                    <a:bodyPr/>
                    <a:lstStyle/>
                    <a:p>
                      <a:r>
                        <a:rPr lang="en-US" sz="3200" dirty="0" smtClean="0"/>
                        <a:t>Recruit</a:t>
                      </a:r>
                      <a:r>
                        <a:rPr lang="en-US" sz="3200" baseline="0" dirty="0" smtClean="0"/>
                        <a:t> talks</a:t>
                      </a:r>
                      <a:endParaRPr lang="en-US" sz="3200" dirty="0"/>
                    </a:p>
                  </a:txBody>
                  <a:tcPr/>
                </a:tc>
                <a:tc>
                  <a:txBody>
                    <a:bodyPr/>
                    <a:lstStyle/>
                    <a:p>
                      <a:r>
                        <a:rPr lang="en-US" sz="3200" dirty="0" smtClean="0"/>
                        <a:t>Satisfaction for serving to the community</a:t>
                      </a:r>
                      <a:endParaRPr lang="en-US" sz="3200" dirty="0"/>
                    </a:p>
                  </a:txBody>
                  <a:tcPr/>
                </a:tc>
              </a:tr>
              <a:tr h="1339349">
                <a:tc>
                  <a:txBody>
                    <a:bodyPr/>
                    <a:lstStyle/>
                    <a:p>
                      <a:r>
                        <a:rPr lang="en-US" sz="3200" dirty="0" smtClean="0"/>
                        <a:t>Read/Rate/Comment 40- 70 submissions</a:t>
                      </a:r>
                      <a:endParaRPr lang="en-US" sz="3200" dirty="0"/>
                    </a:p>
                  </a:txBody>
                  <a:tcPr/>
                </a:tc>
                <a:tc>
                  <a:txBody>
                    <a:bodyPr/>
                    <a:lstStyle/>
                    <a:p>
                      <a:r>
                        <a:rPr lang="en-US" sz="3200" dirty="0" smtClean="0"/>
                        <a:t>Industry and peer visibility</a:t>
                      </a:r>
                      <a:endParaRPr lang="en-US" sz="3200" dirty="0"/>
                    </a:p>
                  </a:txBody>
                  <a:tcPr/>
                </a:tc>
              </a:tr>
              <a:tr h="1339349">
                <a:tc>
                  <a:txBody>
                    <a:bodyPr/>
                    <a:lstStyle/>
                    <a:p>
                      <a:r>
                        <a:rPr lang="en-US" sz="3200" dirty="0" smtClean="0"/>
                        <a:t>Attend 4-5 conference calls (mostly in CET)</a:t>
                      </a:r>
                      <a:endParaRPr lang="en-US" sz="3200" dirty="0"/>
                    </a:p>
                  </a:txBody>
                  <a:tcPr/>
                </a:tc>
                <a:tc>
                  <a:txBody>
                    <a:bodyPr/>
                    <a:lstStyle/>
                    <a:p>
                      <a:r>
                        <a:rPr lang="en-US" sz="3200" dirty="0" smtClean="0"/>
                        <a:t>Repeat</a:t>
                      </a:r>
                      <a:r>
                        <a:rPr lang="en-US" sz="3200" baseline="0" dirty="0" smtClean="0"/>
                        <a:t> the steps above</a:t>
                      </a:r>
                      <a:endParaRPr lang="en-US" sz="3200" dirty="0"/>
                    </a:p>
                  </a:txBody>
                  <a:tcPr/>
                </a:tc>
              </a:tr>
              <a:tr h="1339349">
                <a:tc>
                  <a:txBody>
                    <a:bodyPr/>
                    <a:lstStyle/>
                    <a:p>
                      <a:r>
                        <a:rPr lang="en-US" sz="3200" dirty="0" smtClean="0"/>
                        <a:t>Communicate with PC/RIPE NCC/Presenters/RIPE community</a:t>
                      </a:r>
                      <a:endParaRPr lang="en-US" sz="3200" dirty="0"/>
                    </a:p>
                  </a:txBody>
                  <a:tcPr/>
                </a:tc>
                <a:tc>
                  <a:txBody>
                    <a:bodyPr/>
                    <a:lstStyle/>
                    <a:p>
                      <a:endParaRPr lang="en-US" sz="3200" dirty="0"/>
                    </a:p>
                  </a:txBody>
                  <a:tcPr/>
                </a:tc>
              </a:tr>
            </a:tbl>
          </a:graphicData>
        </a:graphic>
      </p:graphicFrame>
    </p:spTree>
    <p:extLst>
      <p:ext uri="{BB962C8B-B14F-4D97-AF65-F5344CB8AC3E}">
        <p14:creationId xmlns:p14="http://schemas.microsoft.com/office/powerpoint/2010/main" val="8217605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RIPE 69 Numbers</a:t>
            </a:r>
            <a:endParaRPr lang="en-US" dirty="0"/>
          </a:p>
        </p:txBody>
      </p:sp>
      <p:sp>
        <p:nvSpPr>
          <p:cNvPr id="3" name="Content Placeholder 2"/>
          <p:cNvSpPr>
            <a:spLocks noGrp="1"/>
          </p:cNvSpPr>
          <p:nvPr>
            <p:ph idx="1"/>
          </p:nvPr>
        </p:nvSpPr>
        <p:spPr/>
        <p:txBody>
          <a:bodyPr/>
          <a:lstStyle/>
          <a:p>
            <a:pPr marL="0" indent="0">
              <a:buNone/>
            </a:pPr>
            <a:r>
              <a:rPr lang="en-US" dirty="0" smtClean="0"/>
              <a:t>Received: Lots-</a:t>
            </a:r>
            <a:r>
              <a:rPr lang="en-US" dirty="0" err="1" smtClean="0"/>
              <a:t>ish</a:t>
            </a:r>
            <a:r>
              <a:rPr lang="en-US" dirty="0" smtClean="0"/>
              <a:t>…</a:t>
            </a:r>
          </a:p>
          <a:p>
            <a:pPr marL="0" indent="0">
              <a:buNone/>
            </a:pPr>
            <a:r>
              <a:rPr lang="en-US" dirty="0" smtClean="0"/>
              <a:t>37 Plenary, 4 </a:t>
            </a:r>
            <a:r>
              <a:rPr lang="en-US" dirty="0" err="1" smtClean="0"/>
              <a:t>BoFs</a:t>
            </a:r>
            <a:r>
              <a:rPr lang="en-US" dirty="0" smtClean="0"/>
              <a:t>, </a:t>
            </a:r>
            <a:r>
              <a:rPr lang="en-US" dirty="0"/>
              <a:t>5</a:t>
            </a:r>
            <a:r>
              <a:rPr lang="en-US" dirty="0" smtClean="0"/>
              <a:t> </a:t>
            </a:r>
            <a:r>
              <a:rPr lang="en-US" dirty="0"/>
              <a:t>Tutorials, </a:t>
            </a:r>
            <a:r>
              <a:rPr lang="en-US" dirty="0" smtClean="0"/>
              <a:t>4 Workshops, 13 Lightning talks (&amp;still counting)</a:t>
            </a:r>
          </a:p>
          <a:p>
            <a:pPr marL="0" indent="0">
              <a:buNone/>
            </a:pPr>
            <a:endParaRPr lang="en-US" dirty="0" smtClean="0"/>
          </a:p>
          <a:p>
            <a:pPr marL="0" indent="0">
              <a:buNone/>
            </a:pPr>
            <a:r>
              <a:rPr lang="en-US" dirty="0" smtClean="0"/>
              <a:t>8 September: Draft agenda published</a:t>
            </a:r>
          </a:p>
          <a:p>
            <a:pPr marL="0" indent="0">
              <a:buNone/>
            </a:pPr>
            <a:r>
              <a:rPr lang="en-US" dirty="0" smtClean="0"/>
              <a:t>8 </a:t>
            </a:r>
            <a:r>
              <a:rPr lang="en-US" dirty="0"/>
              <a:t>O</a:t>
            </a:r>
            <a:r>
              <a:rPr lang="en-US" dirty="0" smtClean="0"/>
              <a:t>ctober: Final agenda published</a:t>
            </a:r>
          </a:p>
          <a:p>
            <a:pPr marL="0" indent="0">
              <a:buNone/>
            </a:pPr>
            <a:endParaRPr lang="en-US" dirty="0"/>
          </a:p>
          <a:p>
            <a:pPr marL="0" indent="0">
              <a:buNone/>
            </a:pPr>
            <a:r>
              <a:rPr lang="en-US" dirty="0"/>
              <a:t>More Lightning talks </a:t>
            </a:r>
            <a:r>
              <a:rPr lang="en-US" dirty="0" smtClean="0"/>
              <a:t>this time </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1E99BE79-C54F-F643-9236-204A482681F2}" type="slidenum">
              <a:rPr lang="en-US" smtClean="0"/>
              <a:pPr/>
              <a:t>6</a:t>
            </a:fld>
            <a:endParaRPr lang="en-US"/>
          </a:p>
        </p:txBody>
      </p:sp>
    </p:spTree>
    <p:extLst>
      <p:ext uri="{BB962C8B-B14F-4D97-AF65-F5344CB8AC3E}">
        <p14:creationId xmlns:p14="http://schemas.microsoft.com/office/powerpoint/2010/main" val="3407983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elp and feedback appreciated!</a:t>
            </a:r>
            <a:endParaRPr lang="en-US" dirty="0"/>
          </a:p>
        </p:txBody>
      </p:sp>
      <p:pic>
        <p:nvPicPr>
          <p:cNvPr id="5" name="Content Placeholder 4"/>
          <p:cNvPicPr>
            <a:picLocks noGrp="1" noChangeAspect="1"/>
          </p:cNvPicPr>
          <p:nvPr>
            <p:ph idx="1"/>
          </p:nvPr>
        </p:nvPicPr>
        <p:blipFill>
          <a:blip r:embed="rId2"/>
          <a:srcRect t="821" b="821"/>
          <a:stretch>
            <a:fillRect/>
          </a:stretch>
        </p:blipFill>
        <p:spPr>
          <a:xfrm>
            <a:off x="6646863" y="1612900"/>
            <a:ext cx="5824537" cy="7162800"/>
          </a:xfrm>
        </p:spPr>
      </p:pic>
      <p:sp>
        <p:nvSpPr>
          <p:cNvPr id="4" name="Slide Number Placeholder 3"/>
          <p:cNvSpPr>
            <a:spLocks noGrp="1"/>
          </p:cNvSpPr>
          <p:nvPr>
            <p:ph type="sldNum" sz="quarter" idx="10"/>
          </p:nvPr>
        </p:nvSpPr>
        <p:spPr/>
        <p:txBody>
          <a:bodyPr/>
          <a:lstStyle/>
          <a:p>
            <a:fld id="{1E99BE79-C54F-F643-9236-204A482681F2}" type="slidenum">
              <a:rPr lang="en-US" smtClean="0"/>
              <a:pPr/>
              <a:t>7</a:t>
            </a:fld>
            <a:endParaRPr lang="en-US"/>
          </a:p>
        </p:txBody>
      </p:sp>
      <p:sp>
        <p:nvSpPr>
          <p:cNvPr id="6" name="TextBox 5"/>
          <p:cNvSpPr txBox="1"/>
          <p:nvPr/>
        </p:nvSpPr>
        <p:spPr>
          <a:xfrm>
            <a:off x="669752" y="2140496"/>
            <a:ext cx="5256584" cy="5262979"/>
          </a:xfrm>
          <a:prstGeom prst="rect">
            <a:avLst/>
          </a:prstGeom>
          <a:noFill/>
        </p:spPr>
        <p:txBody>
          <a:bodyPr wrap="square" rtlCol="0">
            <a:spAutoFit/>
          </a:bodyPr>
          <a:lstStyle/>
          <a:p>
            <a:pPr algn="l"/>
            <a:r>
              <a:rPr lang="en-US" dirty="0" smtClean="0"/>
              <a:t>Rate talks </a:t>
            </a:r>
          </a:p>
          <a:p>
            <a:pPr algn="l"/>
            <a:r>
              <a:rPr lang="en-US" dirty="0" smtClean="0"/>
              <a:t>Win a prize!!</a:t>
            </a:r>
          </a:p>
          <a:p>
            <a:pPr algn="l"/>
            <a:endParaRPr lang="en-US" dirty="0"/>
          </a:p>
          <a:p>
            <a:pPr algn="l"/>
            <a:endParaRPr lang="en-US" dirty="0" smtClean="0"/>
          </a:p>
          <a:p>
            <a:pPr algn="l"/>
            <a:r>
              <a:rPr lang="en-US" dirty="0"/>
              <a:t>Write to </a:t>
            </a:r>
            <a:r>
              <a:rPr lang="en-US" dirty="0" err="1"/>
              <a:t>pc@ripe.net</a:t>
            </a:r>
            <a:r>
              <a:rPr lang="en-US" dirty="0"/>
              <a:t> </a:t>
            </a:r>
            <a:endParaRPr lang="en-US" dirty="0" smtClean="0"/>
          </a:p>
          <a:p>
            <a:pPr algn="l"/>
            <a:r>
              <a:rPr lang="en-US" dirty="0" smtClean="0"/>
              <a:t>Talk </a:t>
            </a:r>
            <a:r>
              <a:rPr lang="en-US" dirty="0"/>
              <a:t>to PC members </a:t>
            </a:r>
          </a:p>
          <a:p>
            <a:pPr algn="l"/>
            <a:r>
              <a:rPr lang="en-US" dirty="0" smtClean="0"/>
              <a:t> </a:t>
            </a:r>
            <a:endParaRPr lang="en-US" dirty="0"/>
          </a:p>
          <a:p>
            <a:pPr algn="l"/>
            <a:endParaRPr lang="en-US" dirty="0"/>
          </a:p>
        </p:txBody>
      </p:sp>
    </p:spTree>
    <p:extLst>
      <p:ext uri="{BB962C8B-B14F-4D97-AF65-F5344CB8AC3E}">
        <p14:creationId xmlns:p14="http://schemas.microsoft.com/office/powerpoint/2010/main" val="3468183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RIPE-Template">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Questions">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Question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RIPE-Template.potx</Template>
  <TotalTime>3056</TotalTime>
  <Pages>0</Pages>
  <Words>875</Words>
  <Characters>0</Characters>
  <Application>Microsoft Macintosh PowerPoint</Application>
  <PresentationFormat>Custom</PresentationFormat>
  <Lines>0</Lines>
  <Paragraphs>86</Paragraphs>
  <Slides>8</Slides>
  <Notes>6</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RIPE-Template</vt:lpstr>
      <vt:lpstr>Title &amp; Bullets</vt:lpstr>
      <vt:lpstr>Questions</vt:lpstr>
      <vt:lpstr>RIPE Programme Committee Update</vt:lpstr>
      <vt:lpstr>What do we do?</vt:lpstr>
      <vt:lpstr>Plenary Content</vt:lpstr>
      <vt:lpstr>Who does that?</vt:lpstr>
      <vt:lpstr>But take a moment to reflect first...</vt:lpstr>
      <vt:lpstr>RIPE 69 Numbers</vt:lpstr>
      <vt:lpstr>Help and feedback appreciated!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RIPE Slide Master</dc:title>
  <dc:subject/>
  <dc:creator/>
  <cp:keywords/>
  <dc:description/>
  <cp:lastModifiedBy>Filiz Yilmaz</cp:lastModifiedBy>
  <cp:revision>37</cp:revision>
  <dcterms:modified xsi:type="dcterms:W3CDTF">2014-11-03T10:52:58Z</dcterms:modified>
</cp:coreProperties>
</file>