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1" r:id="rId3"/>
    <p:sldId id="280" r:id="rId4"/>
    <p:sldId id="264" r:id="rId5"/>
    <p:sldId id="265" r:id="rId6"/>
    <p:sldId id="267" r:id="rId7"/>
    <p:sldId id="266" r:id="rId8"/>
    <p:sldId id="268" r:id="rId9"/>
    <p:sldId id="279" r:id="rId10"/>
    <p:sldId id="282" r:id="rId11"/>
    <p:sldId id="269" r:id="rId12"/>
    <p:sldId id="270" r:id="rId13"/>
    <p:sldId id="276" r:id="rId14"/>
    <p:sldId id="278" r:id="rId15"/>
    <p:sldId id="283" r:id="rId16"/>
    <p:sldId id="274" r:id="rId17"/>
    <p:sldId id="277" r:id="rId18"/>
    <p:sldId id="275" r:id="rId19"/>
    <p:sldId id="281" r:id="rId20"/>
    <p:sldId id="273" r:id="rId21"/>
    <p:sldId id="271" r:id="rId22"/>
    <p:sldId id="272" r:id="rId23"/>
    <p:sldId id="258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8" autoAdjust="0"/>
  </p:normalViewPr>
  <p:slideViewPr>
    <p:cSldViewPr>
      <p:cViewPr varScale="1">
        <p:scale>
          <a:sx n="134" d="100"/>
          <a:sy n="134" d="100"/>
        </p:scale>
        <p:origin x="-2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9535B-9DF9-DB4A-99A4-9182E315198B}" type="datetimeFigureOut">
              <a:rPr lang="en-US" smtClean="0"/>
              <a:t>28/10/14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45ED-A594-5545-B05C-4BBE595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4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38" name="Picture 3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276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6" name="Picture 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3109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/>
          <a:p>
            <a:endParaRPr lang="en-US"/>
          </a:p>
        </p:txBody>
      </p:sp>
      <p:pic>
        <p:nvPicPr>
          <p:cNvPr id="7" name="Picture 6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E87724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E87724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551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rgbClr val="197F86">
              <a:alpha val="4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rgbClr val="197F8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6711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5745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1" name="Picture 20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2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2771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>
                <a:solidFill>
                  <a:schemeClr val="bg1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Lucida Grande"/>
              <a:buChar char="­"/>
              <a:defRPr>
                <a:solidFill>
                  <a:schemeClr val="bg1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Lucida Grande"/>
              <a:buChar char="-"/>
              <a:defRPr>
                <a:solidFill>
                  <a:schemeClr val="bg1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605395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1409700"/>
            <a:ext cx="2343150" cy="43815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Insert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3429000" y="1371600"/>
            <a:ext cx="4371975" cy="44196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492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48" name="Picture 47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7267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50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55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57200" y="8382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476500"/>
            <a:ext cx="8086725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rgbClr val="00334D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78105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Georgia"/>
                <a:cs typeface="Georgia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3pPr>
            <a:lvl4pPr marL="933450" indent="-240030">
              <a:buSzPct val="55000"/>
              <a:buFont typeface="Wingdings" charset="2"/>
              <a:buChar char="§"/>
              <a:defRPr sz="2000">
                <a:solidFill>
                  <a:schemeClr val="tx2"/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85" r:id="rId10"/>
    <p:sldLayoutId id="2147483689" r:id="rId11"/>
    <p:sldLayoutId id="2147483691" r:id="rId12"/>
    <p:sldLayoutId id="2147483690" r:id="rId13"/>
    <p:sldLayoutId id="2147483686" r:id="rId14"/>
    <p:sldLayoutId id="2147483687" r:id="rId15"/>
    <p:sldLayoutId id="2147483688" r:id="rId16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emf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DNS </a:t>
            </a:r>
            <a:r>
              <a:rPr lang="en-US" sz="4000" dirty="0"/>
              <a:t>Name </a:t>
            </a:r>
            <a:r>
              <a:rPr lang="en-US" sz="4000" dirty="0" smtClean="0"/>
              <a:t>Collision</a:t>
            </a:r>
          </a:p>
          <a:p>
            <a:r>
              <a:rPr lang="en-US" sz="4000" dirty="0" smtClean="0"/>
              <a:t>Risk Mitigation</a:t>
            </a:r>
            <a:endParaRPr lang="en-US" sz="4000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457200" y="5181600"/>
            <a:ext cx="8458200" cy="1066800"/>
          </a:xfrm>
          <a:prstGeom prst="rect">
            <a:avLst/>
          </a:prstGeom>
        </p:spPr>
        <p:txBody>
          <a:bodyPr/>
          <a:lstStyle>
            <a:lvl1pPr marL="37338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3335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FF"/>
                </a:solidFill>
              </a:rPr>
              <a:t>Brett Carr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Senior Manager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Technical Services</a:t>
            </a:r>
            <a:endParaRPr lang="en-US" dirty="0">
              <a:solidFill>
                <a:srgbClr val="FFFFFF"/>
              </a:solidFill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GDD, ICANN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3048000" y="457200"/>
            <a:ext cx="5638800" cy="6096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None/>
              <a:defRPr sz="37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56007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74676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93345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120140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1312164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1504188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696212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88236" indent="-240030" algn="l" rtl="0" fontAlgn="base">
              <a:spcBef>
                <a:spcPts val="142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r"/>
            <a:r>
              <a:rPr lang="en-US" sz="2400" dirty="0" smtClean="0"/>
              <a:t>RIPE 69- 4 November </a:t>
            </a:r>
            <a:r>
              <a:rPr lang="en-US" sz="2400" dirty="0" smtClean="0"/>
              <a:t>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96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239125" cy="609600"/>
          </a:xfrm>
        </p:spPr>
        <p:txBody>
          <a:bodyPr/>
          <a:lstStyle/>
          <a:p>
            <a:r>
              <a:rPr lang="en-US" dirty="0" smtClean="0"/>
              <a:t>Mitigation Measures for </a:t>
            </a:r>
            <a:r>
              <a:rPr lang="en-US" smtClean="0"/>
              <a:t>New gTLDs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Defer delegating three applied-for strings – high risk strings</a:t>
            </a:r>
          </a:p>
          <a:p>
            <a:r>
              <a:rPr lang="en-US" dirty="0" smtClean="0"/>
              <a:t>120-day no activation of names from contract signing – internal name certificates mitigation</a:t>
            </a:r>
          </a:p>
          <a:p>
            <a:r>
              <a:rPr lang="en-US" dirty="0" smtClean="0"/>
              <a:t>Name collision reporting and emergency response – for those that have collisions</a:t>
            </a:r>
          </a:p>
          <a:p>
            <a:r>
              <a:rPr lang="en-US" dirty="0" smtClean="0"/>
              <a:t>90-day Controlled Interruption (CI) after delegation of new gTLD – general notification</a:t>
            </a:r>
          </a:p>
        </p:txBody>
      </p:sp>
    </p:spTree>
    <p:extLst>
      <p:ext uri="{BB962C8B-B14F-4D97-AF65-F5344CB8AC3E}">
        <p14:creationId xmlns:p14="http://schemas.microsoft.com/office/powerpoint/2010/main" val="1883813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Controlled Interruption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a new generic top-level domain opens</a:t>
            </a:r>
          </a:p>
          <a:p>
            <a:pPr lvl="1"/>
            <a:r>
              <a:rPr lang="en-US" dirty="0" smtClean="0"/>
              <a:t>A set of responses are returned for: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ll names (wildcard TLD CI); or</a:t>
            </a:r>
            <a:endParaRPr lang="en-US" dirty="0"/>
          </a:p>
          <a:p>
            <a:pPr lvl="2"/>
            <a:r>
              <a:rPr lang="en-US" dirty="0" smtClean="0"/>
              <a:t>a set of names that might be subjects of collision (SLD CI)</a:t>
            </a:r>
          </a:p>
          <a:p>
            <a:pPr lvl="1"/>
            <a:r>
              <a:rPr lang="en-US" dirty="0" smtClean="0"/>
              <a:t>Designed to be a nuisance to those leaking queries</a:t>
            </a:r>
          </a:p>
          <a:p>
            <a:pPr lvl="1"/>
            <a:r>
              <a:rPr lang="en-US" dirty="0" smtClean="0"/>
              <a:t>Designed to contain the damage of a data breach</a:t>
            </a:r>
          </a:p>
          <a:p>
            <a:r>
              <a:rPr lang="en-US" dirty="0" smtClean="0"/>
              <a:t>“Breadcrumbs” left in</a:t>
            </a:r>
          </a:p>
          <a:p>
            <a:pPr lvl="1"/>
            <a:r>
              <a:rPr lang="en-US" dirty="0" smtClean="0"/>
              <a:t>Logs (of connection failures)</a:t>
            </a:r>
          </a:p>
          <a:p>
            <a:pPr lvl="1"/>
            <a:r>
              <a:rPr lang="en-US" dirty="0" smtClean="0"/>
              <a:t>Intrusion Detection Systems (suspicious addressing)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9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127.0.53.53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“curious” loopback address</a:t>
            </a:r>
          </a:p>
          <a:p>
            <a:pPr lvl="1"/>
            <a:r>
              <a:rPr lang="en-US" dirty="0" smtClean="0"/>
              <a:t>Meant to make connections fail, no data sent out</a:t>
            </a:r>
          </a:p>
          <a:p>
            <a:pPr lvl="1"/>
            <a:r>
              <a:rPr lang="en-US" dirty="0" smtClean="0"/>
              <a:t>Meant to encourage operators to “look this up”</a:t>
            </a:r>
          </a:p>
          <a:p>
            <a:r>
              <a:rPr lang="en-US" dirty="0" smtClean="0"/>
              <a:t>Other clues that fixes are needed</a:t>
            </a:r>
          </a:p>
          <a:p>
            <a:pPr lvl="1"/>
            <a:r>
              <a:rPr lang="en-US" dirty="0" smtClean="0"/>
              <a:t>Mail server is “</a:t>
            </a:r>
            <a:r>
              <a:rPr lang="en-US" b="1" dirty="0"/>
              <a:t>your-</a:t>
            </a:r>
            <a:r>
              <a:rPr lang="en-US" b="1" dirty="0" err="1"/>
              <a:t>dns</a:t>
            </a:r>
            <a:r>
              <a:rPr lang="en-US" b="1" dirty="0"/>
              <a:t>-needs-immediate-</a:t>
            </a:r>
            <a:r>
              <a:rPr lang="en-US" b="1" dirty="0" smtClean="0"/>
              <a:t>attention</a:t>
            </a:r>
            <a:r>
              <a:rPr lang="en-US" b="1" smtClean="0"/>
              <a:t>.&lt;</a:t>
            </a:r>
            <a:r>
              <a:rPr lang="en-US" b="1" i="1" smtClean="0"/>
              <a:t>tld</a:t>
            </a:r>
            <a:r>
              <a:rPr lang="en-US" b="1" smtClean="0"/>
              <a:t>&gt;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SRV lookup returns that same hostname</a:t>
            </a:r>
          </a:p>
          <a:p>
            <a:pPr lvl="1"/>
            <a:r>
              <a:rPr lang="en-US" dirty="0" smtClean="0"/>
              <a:t>TXT record says “</a:t>
            </a:r>
            <a:r>
              <a:rPr lang="en-US" b="1" dirty="0"/>
              <a:t>Your DNS configuration needs immediate attention see https://</a:t>
            </a:r>
            <a:r>
              <a:rPr lang="en-US" b="1" dirty="0" err="1"/>
              <a:t>icann.org</a:t>
            </a:r>
            <a:r>
              <a:rPr lang="en-US" b="1" dirty="0"/>
              <a:t>/</a:t>
            </a:r>
            <a:r>
              <a:rPr lang="en-US" b="1" dirty="0" err="1"/>
              <a:t>namecollision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88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5724525" cy="609600"/>
          </a:xfrm>
        </p:spPr>
        <p:txBody>
          <a:bodyPr/>
          <a:lstStyle/>
          <a:p>
            <a:r>
              <a:rPr lang="en-US" dirty="0" smtClean="0"/>
              <a:t>Why no IPv6 address for CI?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IPv4 has a /8 that has become dedicated to loopback</a:t>
            </a:r>
          </a:p>
          <a:p>
            <a:pPr lvl="1"/>
            <a:r>
              <a:rPr lang="en-US" dirty="0" smtClean="0"/>
              <a:t>A waste, but, we have the space to play with</a:t>
            </a:r>
          </a:p>
          <a:p>
            <a:r>
              <a:rPr lang="en-US" dirty="0" smtClean="0"/>
              <a:t>IPv6 is more efficient, only a /128 for loopback</a:t>
            </a:r>
          </a:p>
          <a:p>
            <a:r>
              <a:rPr lang="en-US" dirty="0" smtClean="0"/>
              <a:t>What about IPv4 mapped addresses?</a:t>
            </a:r>
          </a:p>
          <a:p>
            <a:pPr lvl="1"/>
            <a:r>
              <a:rPr lang="en-US" dirty="0"/>
              <a:t>Lack of standardized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Variations in OS </a:t>
            </a:r>
            <a:r>
              <a:rPr lang="en-US" dirty="0"/>
              <a:t>treatment of those address 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less predictable than </a:t>
            </a:r>
            <a:r>
              <a:rPr lang="en-US" dirty="0" smtClean="0"/>
              <a:t>desired</a:t>
            </a:r>
          </a:p>
        </p:txBody>
      </p:sp>
    </p:spTree>
    <p:extLst>
      <p:ext uri="{BB962C8B-B14F-4D97-AF65-F5344CB8AC3E}">
        <p14:creationId xmlns:p14="http://schemas.microsoft.com/office/powerpoint/2010/main" val="3459699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Flat SLD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required “flat” SLD CI: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&lt;label&gt;.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A 127.0.53.53</a:t>
            </a:r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&lt;</a:t>
            </a:r>
            <a:r>
              <a:rPr lang="en-US" sz="1800" dirty="0">
                <a:latin typeface="Consolas"/>
                <a:cs typeface="Consolas"/>
              </a:rPr>
              <a:t>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MX 10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&lt;label&gt;.&lt;TLD&gt;. 3600 IN SRV 10 10 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-needs-immediate-attention.&lt;TLD&gt;.</a:t>
            </a:r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&lt;</a:t>
            </a:r>
            <a:r>
              <a:rPr lang="en-US" sz="1800" dirty="0">
                <a:latin typeface="Consolas"/>
                <a:cs typeface="Consolas"/>
              </a:rPr>
              <a:t>label&gt;.</a:t>
            </a:r>
            <a:r>
              <a:rPr lang="en-US" sz="1800" dirty="0" smtClean="0">
                <a:latin typeface="Consolas"/>
                <a:cs typeface="Consolas"/>
              </a:rPr>
              <a:t>&lt;TLD&gt;</a:t>
            </a:r>
            <a:r>
              <a:rPr lang="en-US" sz="1800" dirty="0">
                <a:latin typeface="Consolas"/>
                <a:cs typeface="Consolas"/>
              </a:rPr>
              <a:t>. 3600 IN TXT "Your DNS configuration needs immediate attention see https://</a:t>
            </a:r>
            <a:r>
              <a:rPr lang="en-US" sz="1800" dirty="0" err="1">
                <a:latin typeface="Consolas"/>
                <a:cs typeface="Consolas"/>
              </a:rPr>
              <a:t>icann.org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namecollision</a:t>
            </a:r>
            <a:r>
              <a:rPr lang="en-US" sz="1800" dirty="0">
                <a:latin typeface="Consolas"/>
                <a:cs typeface="Consolas"/>
              </a:rPr>
              <a:t>"</a:t>
            </a:r>
            <a:endParaRPr lang="en-US" sz="1800" dirty="0" smtClean="0">
              <a:latin typeface="Consolas"/>
              <a:cs typeface="Consolas"/>
            </a:endParaRPr>
          </a:p>
          <a:p>
            <a:pPr marL="1333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60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Wildcard SLD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Now strongly recommend adding “Wildcard”:</a:t>
            </a:r>
            <a:endParaRPr lang="en-US" dirty="0"/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A 127.0.53.53</a:t>
            </a:r>
            <a:endParaRPr lang="en-US" sz="1800" dirty="0"/>
          </a:p>
          <a:p>
            <a:pPr marL="133350" indent="0">
              <a:buNone/>
            </a:pPr>
            <a:r>
              <a:rPr lang="en-US" sz="1800" dirty="0" smtClean="0">
                <a:latin typeface="Consolas"/>
                <a:cs typeface="Consolas"/>
              </a:rPr>
              <a:t>*</a:t>
            </a:r>
            <a:r>
              <a:rPr lang="en-US" sz="1800" dirty="0">
                <a:latin typeface="Consolas"/>
                <a:cs typeface="Consolas"/>
              </a:rPr>
              <a:t>.</a:t>
            </a:r>
            <a:r>
              <a:rPr lang="en-US" sz="1800" dirty="0" smtClean="0">
                <a:latin typeface="Consolas"/>
                <a:cs typeface="Consolas"/>
              </a:rPr>
              <a:t>&lt;label&gt;</a:t>
            </a:r>
            <a:r>
              <a:rPr lang="en-US" sz="1800" dirty="0">
                <a:latin typeface="Consolas"/>
                <a:cs typeface="Consolas"/>
              </a:rPr>
              <a:t>.&lt;TLD&gt;. 3600 IN MX 10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-needs-immediate-attention.&lt;label&gt;.&lt;TLD&gt;.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SRV 10 10 0 your-</a:t>
            </a:r>
            <a:r>
              <a:rPr lang="en-US" sz="1800" dirty="0" err="1">
                <a:latin typeface="Consolas"/>
                <a:cs typeface="Consolas"/>
              </a:rPr>
              <a:t>dns</a:t>
            </a:r>
            <a:r>
              <a:rPr lang="en-US" sz="1800" dirty="0">
                <a:latin typeface="Consolas"/>
                <a:cs typeface="Consolas"/>
              </a:rPr>
              <a:t>-needs-immediate-attention.&lt;label&gt;.&lt;TLD&gt;.</a:t>
            </a:r>
          </a:p>
          <a:p>
            <a:pPr marL="133350" indent="0">
              <a:buNone/>
            </a:pPr>
            <a:r>
              <a:rPr lang="en-US" sz="1800" dirty="0">
                <a:latin typeface="Consolas"/>
                <a:cs typeface="Consolas"/>
              </a:rPr>
              <a:t>*.&lt;label&gt;.&lt;TLD&gt;. 3600 IN TXT "Your DNS configuration needs immediate attention see https://</a:t>
            </a:r>
            <a:r>
              <a:rPr lang="en-US" sz="1800" dirty="0" err="1">
                <a:latin typeface="Consolas"/>
                <a:cs typeface="Consolas"/>
              </a:rPr>
              <a:t>icann.org</a:t>
            </a:r>
            <a:r>
              <a:rPr lang="en-US" sz="1800" dirty="0">
                <a:latin typeface="Consolas"/>
                <a:cs typeface="Consolas"/>
              </a:rPr>
              <a:t>/</a:t>
            </a:r>
            <a:r>
              <a:rPr lang="en-US" sz="1800" dirty="0" err="1">
                <a:latin typeface="Consolas"/>
                <a:cs typeface="Consolas"/>
              </a:rPr>
              <a:t>namecollision</a:t>
            </a:r>
            <a:r>
              <a:rPr lang="en-US" sz="1800" dirty="0" smtClean="0">
                <a:latin typeface="Consolas"/>
                <a:cs typeface="Consolas"/>
              </a:rPr>
              <a:t>"</a:t>
            </a:r>
            <a:endParaRPr lang="en-US" sz="18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5693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Status of 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 smtClean="0"/>
              <a:t>From ICANN CI monitoring:</a:t>
            </a:r>
          </a:p>
          <a:p>
            <a:pPr marL="133350" indent="0">
              <a:buNone/>
            </a:pPr>
            <a:endParaRPr lang="en-US" dirty="0" smtClean="0"/>
          </a:p>
          <a:p>
            <a:r>
              <a:rPr lang="en-US" dirty="0" smtClean="0"/>
              <a:t>344 TLDs in SLD CI</a:t>
            </a:r>
          </a:p>
          <a:p>
            <a:r>
              <a:rPr lang="en-US" smtClean="0"/>
              <a:t>78 </a:t>
            </a:r>
            <a:r>
              <a:rPr lang="en-US" dirty="0" smtClean="0"/>
              <a:t>TLDs in Wildcard TLD CI</a:t>
            </a:r>
          </a:p>
          <a:p>
            <a:r>
              <a:rPr lang="en-US" dirty="0"/>
              <a:t>4</a:t>
            </a:r>
            <a:r>
              <a:rPr lang="en-US" dirty="0" smtClean="0"/>
              <a:t> TLDs have not yet started 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97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A</a:t>
            </a:r>
            <a:r>
              <a:rPr lang="en-US" dirty="0" smtClean="0"/>
              <a:t>ds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33350" indent="0">
              <a:buNone/>
            </a:pPr>
            <a:r>
              <a:rPr lang="en-US" dirty="0"/>
              <a:t>Campaign </a:t>
            </a:r>
            <a:r>
              <a:rPr lang="en-US" dirty="0" smtClean="0"/>
              <a:t>dates</a:t>
            </a:r>
            <a:r>
              <a:rPr lang="en-US" dirty="0"/>
              <a:t>: </a:t>
            </a:r>
            <a:r>
              <a:rPr lang="en-US" dirty="0" smtClean="0"/>
              <a:t>24 July – </a:t>
            </a:r>
            <a:r>
              <a:rPr lang="en-US" dirty="0" smtClean="0"/>
              <a:t>28 </a:t>
            </a:r>
            <a:r>
              <a:rPr lang="en-US" dirty="0" smtClean="0"/>
              <a:t>Oct </a:t>
            </a:r>
            <a:r>
              <a:rPr lang="en-US" dirty="0"/>
              <a:t>2014</a:t>
            </a:r>
          </a:p>
          <a:p>
            <a:pPr marL="133350" indent="0">
              <a:buNone/>
            </a:pP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mpressions: </a:t>
            </a:r>
            <a:r>
              <a:rPr lang="en-US" dirty="0" smtClean="0"/>
              <a:t>6,322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licks</a:t>
            </a:r>
            <a:r>
              <a:rPr lang="en-US" dirty="0"/>
              <a:t>: </a:t>
            </a:r>
            <a:r>
              <a:rPr lang="en-US" dirty="0" smtClean="0"/>
              <a:t>550</a:t>
            </a:r>
            <a:endParaRPr lang="en-US" dirty="0"/>
          </a:p>
          <a:p>
            <a:r>
              <a:rPr lang="en-US" dirty="0" smtClean="0"/>
              <a:t>Click </a:t>
            </a:r>
            <a:r>
              <a:rPr lang="en-US" dirty="0"/>
              <a:t>through </a:t>
            </a:r>
            <a:r>
              <a:rPr lang="en-US" dirty="0" smtClean="0"/>
              <a:t>rate</a:t>
            </a:r>
            <a:r>
              <a:rPr lang="en-US" dirty="0"/>
              <a:t>: </a:t>
            </a:r>
            <a:r>
              <a:rPr lang="en-US" dirty="0" smtClean="0"/>
              <a:t>8.70%</a:t>
            </a:r>
            <a:endParaRPr lang="en-US" dirty="0"/>
          </a:p>
          <a:p>
            <a:r>
              <a:rPr lang="en-US" dirty="0" smtClean="0"/>
              <a:t>#</a:t>
            </a:r>
            <a:r>
              <a:rPr lang="en-US" dirty="0"/>
              <a:t>1 k</a:t>
            </a:r>
            <a:r>
              <a:rPr lang="en-US" dirty="0" smtClean="0"/>
              <a:t>eyword: 127.0.53.53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Reports of Harm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Received </a:t>
            </a:r>
            <a:r>
              <a:rPr lang="en-US" dirty="0" smtClean="0"/>
              <a:t>11 </a:t>
            </a:r>
            <a:r>
              <a:rPr lang="en-US" dirty="0" smtClean="0"/>
              <a:t>reports so far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are search list related</a:t>
            </a:r>
          </a:p>
          <a:p>
            <a:pPr lvl="1"/>
            <a:r>
              <a:rPr lang="en-US" dirty="0" smtClean="0"/>
              <a:t>4 are </a:t>
            </a:r>
            <a:r>
              <a:rPr lang="en-US" dirty="0" smtClean="0"/>
              <a:t>internal name spaces.</a:t>
            </a:r>
            <a:endParaRPr lang="en-US" dirty="0" smtClean="0"/>
          </a:p>
          <a:p>
            <a:pPr lvl="1"/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caused by configuration typo</a:t>
            </a:r>
          </a:p>
          <a:p>
            <a:pPr lvl="1"/>
            <a:r>
              <a:rPr lang="en-US" dirty="0" smtClean="0"/>
              <a:t>1 unknown</a:t>
            </a:r>
          </a:p>
          <a:p>
            <a:r>
              <a:rPr lang="en-US" dirty="0" smtClean="0"/>
              <a:t>No reports involve harm to human life</a:t>
            </a:r>
          </a:p>
        </p:txBody>
      </p:sp>
    </p:spTree>
    <p:extLst>
      <p:ext uri="{BB962C8B-B14F-4D97-AF65-F5344CB8AC3E}">
        <p14:creationId xmlns:p14="http://schemas.microsoft.com/office/powerpoint/2010/main" val="638626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Where to Obtain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57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Collisions</a:t>
            </a:r>
          </a:p>
          <a:p>
            <a:r>
              <a:rPr lang="en-US" dirty="0" smtClean="0"/>
              <a:t>Mitigation Measures in </a:t>
            </a:r>
            <a:r>
              <a:rPr lang="en-US" smtClean="0"/>
              <a:t>New gTLDs</a:t>
            </a:r>
            <a:endParaRPr lang="en-US" dirty="0" smtClean="0"/>
          </a:p>
          <a:p>
            <a:r>
              <a:rPr lang="en-US" dirty="0" smtClean="0"/>
              <a:t>Where to Obtain Help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239125" cy="609600"/>
          </a:xfrm>
        </p:spPr>
        <p:txBody>
          <a:bodyPr/>
          <a:lstStyle/>
          <a:p>
            <a:r>
              <a:rPr lang="en-US" dirty="0" smtClean="0"/>
              <a:t>How to Avoid Name Collisions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Use only Public-DNS, Fully Qualified Domain Names</a:t>
            </a:r>
          </a:p>
          <a:p>
            <a:r>
              <a:rPr lang="en-US" dirty="0" smtClean="0"/>
              <a:t>Avoid or limit reliance on search lists</a:t>
            </a:r>
          </a:p>
          <a:p>
            <a:pPr marL="133350" indent="0">
              <a:buNone/>
            </a:pPr>
            <a:endParaRPr lang="en-US" dirty="0" smtClean="0"/>
          </a:p>
          <a:p>
            <a:pPr marL="133350" indent="0">
              <a:buNone/>
            </a:pPr>
            <a:r>
              <a:rPr lang="en-US" dirty="0" smtClean="0"/>
              <a:t>Make sure to catch all the places where short, unqualified domain names have been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0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Guide to Name Collision Identification and Mitigation for IT Professionals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www.icann.org</a:t>
            </a:r>
            <a:r>
              <a:rPr lang="en-US" dirty="0" smtClean="0"/>
              <a:t>/en/system/files/files/name-collision-mitigation-01aug14-en.pdf</a:t>
            </a:r>
          </a:p>
          <a:p>
            <a:r>
              <a:rPr lang="en-US" dirty="0" smtClean="0"/>
              <a:t>If suffering name collision, report it to ICANN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forms.icann.org</a:t>
            </a:r>
            <a:r>
              <a:rPr lang="en-US" dirty="0"/>
              <a:t>/en/help/name-collision/report-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For </a:t>
            </a:r>
            <a:r>
              <a:rPr lang="en-US" dirty="0"/>
              <a:t>further information, consult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</a:t>
            </a:r>
            <a:r>
              <a:rPr lang="en-US" dirty="0" smtClean="0"/>
              <a:t>/</a:t>
            </a:r>
            <a:r>
              <a:rPr lang="en-US" dirty="0" err="1" smtClean="0"/>
              <a:t>icann.org</a:t>
            </a:r>
            <a:r>
              <a:rPr lang="en-US" dirty="0" smtClean="0"/>
              <a:t>/</a:t>
            </a:r>
            <a:r>
              <a:rPr lang="en-US" dirty="0" err="1" smtClean="0"/>
              <a:t>namecollision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45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know “what’s coming”?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https:/</a:t>
            </a:r>
            <a:r>
              <a:rPr lang="en-US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/</a:t>
            </a:r>
            <a:r>
              <a:rPr lang="en-US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newgtlds.icann.org</a:t>
            </a:r>
            <a:r>
              <a:rPr lang="en-US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/</a:t>
            </a:r>
            <a:r>
              <a:rPr lang="en-US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newgtlds.csv</a:t>
            </a:r>
            <a:endParaRPr lang="en-US" dirty="0" smtClean="0">
              <a:solidFill>
                <a:srgbClr val="000000"/>
              </a:solidFill>
              <a:latin typeface="+mn-lt"/>
              <a:ea typeface="Lucida Grande"/>
              <a:cs typeface="Lucida Grande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n-lt"/>
                <a:ea typeface="Lucida Grande"/>
                <a:cs typeface="Lucida Grande"/>
              </a:rPr>
              <a:t>Includes name, contract date, delegation date</a:t>
            </a:r>
          </a:p>
          <a:p>
            <a:pPr marL="133350" indent="0">
              <a:buNone/>
            </a:pPr>
            <a:endParaRPr lang="en-US" dirty="0" smtClean="0">
              <a:latin typeface="+mn-lt"/>
            </a:endParaRPr>
          </a:p>
          <a:p>
            <a:pPr marL="133350" lvl="1" indent="0">
              <a:buSzPct val="120000"/>
              <a:buNone/>
            </a:pPr>
            <a:r>
              <a:rPr lang="en-US" sz="2800" dirty="0"/>
              <a:t>https://</a:t>
            </a:r>
            <a:r>
              <a:rPr lang="en-US" sz="2800" dirty="0" err="1"/>
              <a:t>icann.org</a:t>
            </a:r>
            <a:r>
              <a:rPr lang="en-US" sz="2800" dirty="0"/>
              <a:t>/</a:t>
            </a:r>
            <a:r>
              <a:rPr lang="en-US" sz="2800" dirty="0" err="1" smtClean="0"/>
              <a:t>namecollision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8773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3" name="Picture 2" descr="logo_de_twitter_png_by_itamy15-d50do0c.p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7189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facebook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83966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inkedin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00742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oogle-Plus-Logo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716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nxL5F3UQpCKbLS0Ik8U_weibo.pn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97180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47800" y="1981200"/>
            <a:ext cx="2608301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twitter.com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/ICANN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4197" y="3597977"/>
            <a:ext cx="345298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www.facebook.com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icannorg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056" y="5214753"/>
            <a:ext cx="3928474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www.linkedin.com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/company/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261" y="1981200"/>
            <a:ext cx="2031520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gplus.to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3261" y="3581400"/>
            <a:ext cx="2582753" cy="285000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http://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weibo.com</a:t>
            </a:r>
            <a:r>
              <a:rPr lang="en-US" sz="160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lang="en-US" sz="1600" dirty="0" err="1">
                <a:solidFill>
                  <a:srgbClr val="FFFFFF"/>
                </a:solidFill>
                <a:latin typeface="Georgia"/>
                <a:cs typeface="Georgia"/>
              </a:rPr>
              <a:t>icannorg</a:t>
            </a:r>
            <a:endParaRPr lang="en-US" sz="16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6264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 Collisions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7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 Collision – The Leak</a:t>
            </a:r>
          </a:p>
          <a:p>
            <a:endParaRPr lang="en-US" dirty="0"/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6764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that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555555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099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access 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77139" y="3267215"/>
            <a:ext cx="5448108" cy="3383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50700" y="2772770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7092" y="1577565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069429" y="2530395"/>
            <a:ext cx="1616443" cy="192667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Georgia"/>
                <a:cs typeface="Georgia"/>
              </a:rPr>
              <a:t>.example does not exist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53707" y="2016560"/>
            <a:ext cx="3460809" cy="6010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001000" y="4572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33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467725" cy="609600"/>
          </a:xfrm>
        </p:spPr>
        <p:txBody>
          <a:bodyPr/>
          <a:lstStyle/>
          <a:p>
            <a:r>
              <a:rPr lang="en-US" dirty="0" smtClean="0"/>
              <a:t>Name Collision – The Roaming Leak</a:t>
            </a:r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23622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that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3957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access 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50700" y="2772770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7092" y="1577565"/>
            <a:ext cx="1376568" cy="57200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069429" y="2530395"/>
            <a:ext cx="1616443" cy="192667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Georgia"/>
                <a:cs typeface="Georgia"/>
              </a:rPr>
              <a:t>.example does not exist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953707" y="2016560"/>
            <a:ext cx="3460809" cy="6010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401" y="3657600"/>
            <a:ext cx="335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5" name="Bent Arrow 24"/>
          <p:cNvSpPr/>
          <p:nvPr/>
        </p:nvSpPr>
        <p:spPr bwMode="auto">
          <a:xfrm flipV="1">
            <a:off x="1752600" y="4191000"/>
            <a:ext cx="1219200" cy="990600"/>
          </a:xfrm>
          <a:prstGeom prst="bentArrow">
            <a:avLst>
              <a:gd name="adj1" fmla="val 24231"/>
              <a:gd name="adj2" fmla="val 31249"/>
              <a:gd name="adj3" fmla="val 26125"/>
              <a:gd name="adj4" fmla="val 84238"/>
            </a:avLst>
          </a:prstGeom>
          <a:solidFill>
            <a:schemeClr val="tx2">
              <a:lumMod val="90000"/>
              <a:lumOff val="10000"/>
            </a:schemeClr>
          </a:solidFill>
          <a:ln w="12700" cap="flat">
            <a:solidFill>
              <a:schemeClr val="tx2">
                <a:lumMod val="90000"/>
                <a:lumOff val="10000"/>
              </a:schemeClr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56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Why Does This Happen?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DNS Name spaces</a:t>
            </a:r>
          </a:p>
          <a:p>
            <a:pPr lvl="1"/>
            <a:r>
              <a:rPr lang="en-US" dirty="0"/>
              <a:t>Split-brain DNS</a:t>
            </a:r>
          </a:p>
          <a:p>
            <a:pPr lvl="1"/>
            <a:r>
              <a:rPr lang="en-US" dirty="0" smtClean="0"/>
              <a:t>Use of “adopted” names, from documentation</a:t>
            </a:r>
          </a:p>
          <a:p>
            <a:r>
              <a:rPr lang="en-US" dirty="0" smtClean="0"/>
              <a:t>Search List Processing</a:t>
            </a:r>
          </a:p>
          <a:p>
            <a:pPr lvl="1"/>
            <a:r>
              <a:rPr lang="en-US" dirty="0"/>
              <a:t>Use of </a:t>
            </a:r>
            <a:r>
              <a:rPr lang="en-US" dirty="0" smtClean="0"/>
              <a:t>short unqualified domain names</a:t>
            </a:r>
          </a:p>
          <a:p>
            <a:pPr lvl="1"/>
            <a:r>
              <a:rPr lang="en-US" dirty="0" smtClean="0"/>
              <a:t>Falling back on DNS lookup failure</a:t>
            </a:r>
          </a:p>
        </p:txBody>
      </p:sp>
    </p:spTree>
    <p:extLst>
      <p:ext uri="{BB962C8B-B14F-4D97-AF65-F5344CB8AC3E}">
        <p14:creationId xmlns:p14="http://schemas.microsoft.com/office/powerpoint/2010/main" val="3731815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7781925" cy="609600"/>
          </a:xfrm>
        </p:spPr>
        <p:txBody>
          <a:bodyPr/>
          <a:lstStyle/>
          <a:p>
            <a:r>
              <a:rPr lang="en-US" dirty="0" smtClean="0"/>
              <a:t>Name Collision – The “Crunch”</a:t>
            </a:r>
            <a:endParaRPr lang="en-US" dirty="0"/>
          </a:p>
        </p:txBody>
      </p:sp>
      <p:pic>
        <p:nvPicPr>
          <p:cNvPr id="3" name="Picture 2" descr="name_collision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0"/>
            <a:ext cx="9144000" cy="5644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4343400"/>
            <a:ext cx="27432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400800" y="4821936"/>
            <a:ext cx="2286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676400" y="3810000"/>
            <a:ext cx="0" cy="304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6200" y="3759846"/>
            <a:ext cx="3429000" cy="30981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/>
            <a:endParaRPr lang="en-US" sz="2200" dirty="0" smtClean="0">
              <a:solidFill>
                <a:srgbClr val="1A8AC7"/>
              </a:solidFill>
              <a:latin typeface="Arial"/>
              <a:ea typeface="ＭＳ Ｐゴシック" charset="0"/>
              <a:cs typeface="Arial"/>
              <a:sym typeface="DINOT-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06322"/>
            <a:ext cx="3200400" cy="2646878"/>
          </a:xfrm>
          <a:prstGeom prst="rect">
            <a:avLst/>
          </a:prstGeom>
          <a:noFill/>
          <a:ln>
            <a:solidFill>
              <a:srgbClr val="BBBBBB"/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Private network configured in such a way that could “leak” the request to the public Domain Name System, when using a name in a private network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that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does not exist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public DNS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09928" y="3759846"/>
            <a:ext cx="0" cy="14647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53200" y="4521875"/>
            <a:ext cx="243840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91440" rIns="38405" bIns="91440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User tries to 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access 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>a service on a private network when connected to the Internet outside of that network</a:t>
            </a:r>
            <a:r>
              <a:rPr lang="en-US" sz="2000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2000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4000" y="1467030"/>
            <a:ext cx="1693401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410" y="1408639"/>
            <a:ext cx="1897777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ompany.example</a:t>
            </a:r>
            <a:endParaRPr lang="en-US" sz="14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48056" y="3063620"/>
            <a:ext cx="5525661" cy="26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744948" y="2646735"/>
            <a:ext cx="2995488" cy="40719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 rot="21097910">
            <a:off x="3838870" y="2530395"/>
            <a:ext cx="77560" cy="192667"/>
          </a:xfrm>
          <a:prstGeom prst="rect">
            <a:avLst/>
          </a:prstGeom>
          <a:solidFill>
            <a:schemeClr val="bg1"/>
          </a:solidFill>
        </p:spPr>
        <p:txBody>
          <a:bodyPr wrap="none" lIns="38405" tIns="19202" rIns="38405" bIns="19202" rtlCol="0">
            <a:spAutoFit/>
          </a:bodyPr>
          <a:lstStyle/>
          <a:p>
            <a:endParaRPr lang="en-US" sz="1000" b="1" dirty="0" smtClean="0">
              <a:solidFill>
                <a:srgbClr val="0000FF"/>
              </a:solidFill>
              <a:latin typeface="Georgia"/>
              <a:cs typeface="Georgia"/>
            </a:endParaRPr>
          </a:p>
        </p:txBody>
      </p:sp>
      <p:sp>
        <p:nvSpPr>
          <p:cNvPr id="20" name="Cloud 19"/>
          <p:cNvSpPr/>
          <p:nvPr/>
        </p:nvSpPr>
        <p:spPr bwMode="auto">
          <a:xfrm>
            <a:off x="4827684" y="794990"/>
            <a:ext cx="4187870" cy="2455905"/>
          </a:xfrm>
          <a:prstGeom prst="cloud">
            <a:avLst/>
          </a:prstGeom>
          <a:noFill/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1130107">
            <a:off x="1779747" y="2369112"/>
            <a:ext cx="1376332" cy="17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049140" y="2244486"/>
            <a:ext cx="142330" cy="22992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130107">
            <a:off x="1751655" y="2186854"/>
            <a:ext cx="2660364" cy="25422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400" dirty="0" err="1" smtClean="0">
                <a:solidFill>
                  <a:srgbClr val="800000"/>
                </a:solidFill>
                <a:latin typeface="Arial"/>
                <a:cs typeface="Arial"/>
              </a:rPr>
              <a:t>www.company.example</a:t>
            </a:r>
            <a:endParaRPr lang="en-US" sz="1400" dirty="0" smtClean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2401" y="3657600"/>
            <a:ext cx="3352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48400" y="4474431"/>
            <a:ext cx="2819400" cy="21549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1120000">
            <a:off x="3097583" y="2701062"/>
            <a:ext cx="171656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r>
              <a:rPr lang="en-US" sz="20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rPr>
              <a:t>Name exists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144290" y="3886200"/>
            <a:ext cx="2475710" cy="120135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 rot="19980000">
            <a:off x="6130544" y="4118605"/>
            <a:ext cx="171656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r>
              <a:rPr lang="en-US" sz="2000" dirty="0" smtClean="0">
                <a:solidFill>
                  <a:srgbClr val="1A8AC7"/>
                </a:solidFill>
                <a:latin typeface="DINOT-Medium" charset="0"/>
                <a:ea typeface="ＭＳ Ｐゴシック" charset="0"/>
                <a:cs typeface="DINOT-Medium" charset="0"/>
                <a:sym typeface="DINOT-Medium" charset="0"/>
              </a:rPr>
              <a:t>Name exists</a:t>
            </a:r>
          </a:p>
        </p:txBody>
      </p:sp>
    </p:spTree>
    <p:extLst>
      <p:ext uri="{BB962C8B-B14F-4D97-AF65-F5344CB8AC3E}">
        <p14:creationId xmlns:p14="http://schemas.microsoft.com/office/powerpoint/2010/main" val="94811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010525" cy="609600"/>
          </a:xfrm>
        </p:spPr>
        <p:txBody>
          <a:bodyPr/>
          <a:lstStyle/>
          <a:p>
            <a:r>
              <a:rPr lang="en-US" dirty="0" smtClean="0"/>
              <a:t>As New Top-Level Domains are Added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Once-failing names might “succeed”</a:t>
            </a:r>
          </a:p>
          <a:p>
            <a:pPr lvl="1"/>
            <a:r>
              <a:rPr lang="en-US" dirty="0" smtClean="0"/>
              <a:t>The name to address result may be different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Operational Interruption</a:t>
            </a:r>
          </a:p>
          <a:p>
            <a:pPr lvl="1"/>
            <a:r>
              <a:rPr lang="en-US" dirty="0" smtClean="0"/>
              <a:t>At best, a nuisance to the user</a:t>
            </a:r>
          </a:p>
          <a:p>
            <a:pPr lvl="1"/>
            <a:r>
              <a:rPr lang="en-US" dirty="0" smtClean="0"/>
              <a:t>At worst; data leakage, security breach,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05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Mitigation Measures in </a:t>
            </a:r>
            <a:r>
              <a:rPr lang="en-US"/>
              <a:t>N</a:t>
            </a:r>
            <a:r>
              <a:rPr lang="en-US" smtClean="0"/>
              <a:t>ew gTLDs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0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2855</TotalTime>
  <Pages>0</Pages>
  <Words>1110</Words>
  <Characters>0</Characters>
  <Application>Microsoft Macintosh PowerPoint</Application>
  <PresentationFormat>On-screen Show (4:3)</PresentationFormat>
  <Lines>0</Lines>
  <Paragraphs>134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Brett Carr</cp:lastModifiedBy>
  <cp:revision>194</cp:revision>
  <dcterms:modified xsi:type="dcterms:W3CDTF">2014-10-29T15:24:56Z</dcterms:modified>
</cp:coreProperties>
</file>