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6" r:id="rId2"/>
    <p:sldId id="297" r:id="rId3"/>
    <p:sldId id="257" r:id="rId4"/>
    <p:sldId id="258" r:id="rId5"/>
    <p:sldId id="282" r:id="rId6"/>
    <p:sldId id="260" r:id="rId7"/>
    <p:sldId id="288" r:id="rId8"/>
    <p:sldId id="262" r:id="rId9"/>
    <p:sldId id="279" r:id="rId10"/>
    <p:sldId id="281" r:id="rId11"/>
    <p:sldId id="289" r:id="rId12"/>
    <p:sldId id="283" r:id="rId13"/>
    <p:sldId id="267" r:id="rId14"/>
    <p:sldId id="268" r:id="rId15"/>
    <p:sldId id="270" r:id="rId16"/>
    <p:sldId id="284" r:id="rId17"/>
    <p:sldId id="292" r:id="rId18"/>
    <p:sldId id="293" r:id="rId19"/>
    <p:sldId id="299" r:id="rId20"/>
    <p:sldId id="295" r:id="rId21"/>
    <p:sldId id="296" r:id="rId22"/>
    <p:sldId id="298" r:id="rId23"/>
    <p:sldId id="302" r:id="rId24"/>
    <p:sldId id="285"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80" autoAdjust="0"/>
    <p:restoredTop sz="86410" autoAdjust="0"/>
  </p:normalViewPr>
  <p:slideViewPr>
    <p:cSldViewPr snapToGrid="0" snapToObjects="1">
      <p:cViewPr varScale="1">
        <p:scale>
          <a:sx n="146" d="100"/>
          <a:sy n="146" d="100"/>
        </p:scale>
        <p:origin x="-112" y="-120"/>
      </p:cViewPr>
      <p:guideLst>
        <p:guide orient="horz" pos="2160"/>
        <p:guide pos="2880"/>
      </p:guideLst>
    </p:cSldViewPr>
  </p:slideViewPr>
  <p:outlineViewPr>
    <p:cViewPr>
      <p:scale>
        <a:sx n="33" d="100"/>
        <a:sy n="33" d="100"/>
      </p:scale>
      <p:origin x="0" y="3115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A90D1E-2DB2-9845-BF4B-F1B198A24B27}" type="datetimeFigureOut">
              <a:rPr lang="en-US" smtClean="0"/>
              <a:t>21/10/2014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6638BF-99B2-6A44-BB09-A611EC392172}" type="slidenum">
              <a:rPr lang="en-US" smtClean="0"/>
              <a:t>‹#›</a:t>
            </a:fld>
            <a:endParaRPr lang="en-US"/>
          </a:p>
        </p:txBody>
      </p:sp>
    </p:spTree>
    <p:extLst>
      <p:ext uri="{BB962C8B-B14F-4D97-AF65-F5344CB8AC3E}">
        <p14:creationId xmlns:p14="http://schemas.microsoft.com/office/powerpoint/2010/main" val="17166495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21/10/2014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459010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21/10/2014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737574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21/10/2014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840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E363A506-0A56-7C48-9522-DDC70A9848E5}" type="datetimeFigureOut">
              <a:rPr lang="en-US" smtClean="0"/>
              <a:t>21/10/2014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4135200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E363A506-0A56-7C48-9522-DDC70A9848E5}" type="datetimeFigureOut">
              <a:rPr lang="en-US" smtClean="0"/>
              <a:t>21/10/2014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32647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E363A506-0A56-7C48-9522-DDC70A9848E5}" type="datetimeFigureOut">
              <a:rPr lang="en-US" smtClean="0"/>
              <a:t>21/10/2014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146469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E363A506-0A56-7C48-9522-DDC70A9848E5}" type="datetimeFigureOut">
              <a:rPr lang="en-US" smtClean="0"/>
              <a:t>21/10/2014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00651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E363A506-0A56-7C48-9522-DDC70A9848E5}" type="datetimeFigureOut">
              <a:rPr lang="en-US" smtClean="0"/>
              <a:t>21/10/2014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2177769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63A506-0A56-7C48-9522-DDC70A9848E5}" type="datetimeFigureOut">
              <a:rPr lang="en-US" smtClean="0"/>
              <a:t>21/10/2014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57765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21/10/2014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3802778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E363A506-0A56-7C48-9522-DDC70A9848E5}" type="datetimeFigureOut">
              <a:rPr lang="en-US" smtClean="0"/>
              <a:t>21/10/2014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497C0A-1CC6-0248-B1AF-C27D19ABABAB}" type="slidenum">
              <a:rPr lang="en-US" smtClean="0"/>
              <a:t>‹#›</a:t>
            </a:fld>
            <a:endParaRPr lang="en-US"/>
          </a:p>
        </p:txBody>
      </p:sp>
    </p:spTree>
    <p:extLst>
      <p:ext uri="{BB962C8B-B14F-4D97-AF65-F5344CB8AC3E}">
        <p14:creationId xmlns:p14="http://schemas.microsoft.com/office/powerpoint/2010/main" val="7266499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63A506-0A56-7C48-9522-DDC70A9848E5}" type="datetimeFigureOut">
              <a:rPr lang="en-US" smtClean="0"/>
              <a:t>21/10/2014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497C0A-1CC6-0248-B1AF-C27D19ABABAB}" type="slidenum">
              <a:rPr lang="en-US" smtClean="0"/>
              <a:t>‹#›</a:t>
            </a:fld>
            <a:endParaRPr lang="en-US"/>
          </a:p>
        </p:txBody>
      </p:sp>
    </p:spTree>
    <p:extLst>
      <p:ext uri="{BB962C8B-B14F-4D97-AF65-F5344CB8AC3E}">
        <p14:creationId xmlns:p14="http://schemas.microsoft.com/office/powerpoint/2010/main" val="41354877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ECDSA P-256 support in DNSSEC-validating Resolvers</a:t>
            </a:r>
            <a:endParaRPr lang="en-US" dirty="0"/>
          </a:p>
        </p:txBody>
      </p:sp>
      <p:sp>
        <p:nvSpPr>
          <p:cNvPr id="3" name="Subtitle 2"/>
          <p:cNvSpPr>
            <a:spLocks noGrp="1"/>
          </p:cNvSpPr>
          <p:nvPr>
            <p:ph type="subTitle" idx="1"/>
          </p:nvPr>
        </p:nvSpPr>
        <p:spPr/>
        <p:txBody>
          <a:bodyPr>
            <a:normAutofit/>
          </a:bodyPr>
          <a:lstStyle/>
          <a:p>
            <a:r>
              <a:rPr lang="en-US" dirty="0" smtClean="0"/>
              <a:t>Geoff Huston, George </a:t>
            </a:r>
            <a:r>
              <a:rPr lang="en-US" dirty="0" err="1" smtClean="0"/>
              <a:t>Michaelson</a:t>
            </a:r>
            <a:endParaRPr lang="en-US" dirty="0" smtClean="0"/>
          </a:p>
          <a:p>
            <a:r>
              <a:rPr lang="en-US" dirty="0" smtClean="0"/>
              <a:t>APNIC Labs</a:t>
            </a:r>
          </a:p>
          <a:p>
            <a:r>
              <a:rPr lang="en-US" dirty="0" smtClean="0"/>
              <a:t>October 2014</a:t>
            </a:r>
            <a:endParaRPr lang="en-US" dirty="0"/>
          </a:p>
        </p:txBody>
      </p:sp>
    </p:spTree>
    <p:extLst>
      <p:ext uri="{BB962C8B-B14F-4D97-AF65-F5344CB8AC3E}">
        <p14:creationId xmlns:p14="http://schemas.microsoft.com/office/powerpoint/2010/main" val="107520256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smtClean="0"/>
              <a:t>Over 22 days in September 2014 we saw:</a:t>
            </a:r>
          </a:p>
          <a:p>
            <a:pPr marL="400050" lvl="1" indent="0">
              <a:buNone/>
            </a:pPr>
            <a:r>
              <a:rPr lang="en-US" sz="2000" dirty="0" smtClean="0"/>
              <a:t>3,773,420 experiments</a:t>
            </a:r>
          </a:p>
          <a:p>
            <a:pPr marL="400050" lvl="1" indent="0">
              <a:buNone/>
            </a:pPr>
            <a:r>
              <a:rPr lang="en-US" sz="2000" dirty="0"/>
              <a:t> </a:t>
            </a:r>
            <a:r>
              <a:rPr lang="en-US" sz="2000" dirty="0" smtClean="0"/>
              <a:t> 937,166  experiments queried for </a:t>
            </a:r>
            <a:r>
              <a:rPr lang="en-US" sz="2000" dirty="0"/>
              <a:t>the </a:t>
            </a:r>
            <a:r>
              <a:rPr lang="en-US" sz="2000" dirty="0" smtClean="0"/>
              <a:t>DNSKEY </a:t>
            </a:r>
            <a:r>
              <a:rPr lang="en-US" sz="2000" dirty="0"/>
              <a:t>RR of a validly signed (RSA) </a:t>
            </a:r>
            <a:r>
              <a:rPr lang="en-US" sz="2000" dirty="0" smtClean="0"/>
              <a:t>domain (24.8%)</a:t>
            </a:r>
          </a:p>
          <a:p>
            <a:pPr marL="400050" lvl="1" indent="0">
              <a:buNone/>
            </a:pPr>
            <a:endParaRPr lang="en-US" sz="2000" dirty="0"/>
          </a:p>
          <a:p>
            <a:pPr marL="400050" lvl="1" indent="0">
              <a:buNone/>
            </a:pPr>
            <a:r>
              <a:rPr lang="en-US" sz="2000" dirty="0" smtClean="0"/>
              <a:t>  629,726  experiments queried </a:t>
            </a:r>
            <a:r>
              <a:rPr lang="en-US" sz="2000" dirty="0"/>
              <a:t>for the </a:t>
            </a:r>
            <a:r>
              <a:rPr lang="en-US" sz="2000" dirty="0" smtClean="0"/>
              <a:t>DNSKEY </a:t>
            </a:r>
            <a:r>
              <a:rPr lang="en-US" sz="2000" dirty="0"/>
              <a:t>RR of a validly signed </a:t>
            </a:r>
            <a:r>
              <a:rPr lang="en-US" sz="2000" dirty="0" smtClean="0"/>
              <a:t>(ECC) domain (16.6%)</a:t>
            </a:r>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protocol, then it appears that there is a fall by 8.2% in validation when using the ECC protocol</a:t>
            </a:r>
          </a:p>
          <a:p>
            <a:pPr marL="0" indent="0">
              <a:buNone/>
            </a:pPr>
            <a:endParaRPr lang="en-US" sz="2400" dirty="0" smtClean="0"/>
          </a:p>
          <a:p>
            <a:pPr marL="0" indent="0">
              <a:buNone/>
            </a:pPr>
            <a:r>
              <a:rPr lang="en-US" sz="2400" dirty="0" smtClean="0"/>
              <a:t>1 in 3 RSA experiments that fetched the DNSKEY did not fetch the ECC DNSKEY</a:t>
            </a:r>
          </a:p>
          <a:p>
            <a:pPr marL="400050" lvl="1" indent="0">
              <a:buNone/>
            </a:pPr>
            <a:endParaRPr lang="en-US" sz="2000" dirty="0"/>
          </a:p>
          <a:p>
            <a:pPr marL="400050" lvl="1" indent="0">
              <a:buNone/>
            </a:pPr>
            <a:endParaRPr lang="en-US" sz="2000" dirty="0"/>
          </a:p>
        </p:txBody>
      </p:sp>
      <p:sp>
        <p:nvSpPr>
          <p:cNvPr id="7" name="Rectangle 6"/>
          <p:cNvSpPr/>
          <p:nvPr/>
        </p:nvSpPr>
        <p:spPr>
          <a:xfrm>
            <a:off x="112316" y="4083894"/>
            <a:ext cx="8777894" cy="21531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8089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a:xfrm>
            <a:off x="457200" y="1600200"/>
            <a:ext cx="8229600" cy="5009400"/>
          </a:xfrm>
        </p:spPr>
        <p:txBody>
          <a:bodyPr>
            <a:normAutofit fontScale="92500" lnSpcReduction="10000"/>
          </a:bodyPr>
          <a:lstStyle/>
          <a:p>
            <a:pPr marL="0" indent="0">
              <a:buNone/>
            </a:pPr>
            <a:r>
              <a:rPr lang="en-US" sz="2400" dirty="0" smtClean="0"/>
              <a:t>Over 22 days in September 2014 we saw:</a:t>
            </a:r>
          </a:p>
          <a:p>
            <a:pPr marL="400050" lvl="1" indent="0">
              <a:buNone/>
            </a:pPr>
            <a:r>
              <a:rPr lang="en-US" sz="2000" dirty="0" smtClean="0"/>
              <a:t>3,773,420 experiments</a:t>
            </a:r>
          </a:p>
          <a:p>
            <a:pPr marL="400050" lvl="1" indent="0">
              <a:buNone/>
            </a:pPr>
            <a:r>
              <a:rPr lang="en-US" sz="2000" dirty="0"/>
              <a:t> </a:t>
            </a:r>
            <a:r>
              <a:rPr lang="en-US" sz="2000" dirty="0" smtClean="0"/>
              <a:t> 937,166  experiments queried for </a:t>
            </a:r>
            <a:r>
              <a:rPr lang="en-US" sz="2000" dirty="0"/>
              <a:t>the </a:t>
            </a:r>
            <a:r>
              <a:rPr lang="en-US" sz="2000" dirty="0" smtClean="0"/>
              <a:t>DNSKEY </a:t>
            </a:r>
            <a:r>
              <a:rPr lang="en-US" sz="2000" dirty="0"/>
              <a:t>RR of a validly signed (RSA) </a:t>
            </a:r>
            <a:r>
              <a:rPr lang="en-US" sz="2000" dirty="0" smtClean="0"/>
              <a:t>domain (24.8%)</a:t>
            </a:r>
          </a:p>
          <a:p>
            <a:pPr marL="400050" lvl="1" indent="0">
              <a:buNone/>
            </a:pPr>
            <a:endParaRPr lang="en-US" sz="2000" dirty="0"/>
          </a:p>
          <a:p>
            <a:pPr marL="400050" lvl="1" indent="0">
              <a:buNone/>
            </a:pPr>
            <a:r>
              <a:rPr lang="en-US" sz="2000" dirty="0" smtClean="0"/>
              <a:t>  629,726  experiments queried </a:t>
            </a:r>
            <a:r>
              <a:rPr lang="en-US" sz="2000" dirty="0"/>
              <a:t>for the </a:t>
            </a:r>
            <a:r>
              <a:rPr lang="en-US" sz="2000" dirty="0" smtClean="0"/>
              <a:t>DNSKEY </a:t>
            </a:r>
            <a:r>
              <a:rPr lang="en-US" sz="2000" dirty="0"/>
              <a:t>RR of a validly signed </a:t>
            </a:r>
            <a:r>
              <a:rPr lang="en-US" sz="2000" dirty="0" smtClean="0"/>
              <a:t>(ECC) domain (16.6%)</a:t>
            </a:r>
          </a:p>
          <a:p>
            <a:pPr marL="0" indent="0">
              <a:buNone/>
            </a:pPr>
            <a:endParaRPr lang="en-US" sz="2400" dirty="0" smtClean="0"/>
          </a:p>
          <a:p>
            <a:pPr marL="0" indent="0">
              <a:buNone/>
            </a:pPr>
            <a:r>
              <a:rPr lang="en-US" sz="2400" dirty="0" smtClean="0"/>
              <a:t>If we assume that the DNSKEY query indicates that the resolver “</a:t>
            </a:r>
            <a:r>
              <a:rPr lang="en-US" sz="2400" dirty="0" err="1" smtClean="0"/>
              <a:t>recognises</a:t>
            </a:r>
            <a:r>
              <a:rPr lang="en-US" sz="2400" dirty="0" smtClean="0"/>
              <a:t>” the protocol, then it appears that there is a fall by 8.2% in validation when using the ECDSA protocol</a:t>
            </a:r>
          </a:p>
          <a:p>
            <a:pPr marL="0" indent="0">
              <a:buNone/>
            </a:pPr>
            <a:endParaRPr lang="en-US" sz="2400" dirty="0" smtClean="0"/>
          </a:p>
          <a:p>
            <a:pPr marL="0" indent="0">
              <a:buNone/>
            </a:pPr>
            <a:r>
              <a:rPr lang="en-US" sz="2400" dirty="0" smtClean="0"/>
              <a:t>1 in 3  experiments that fetched the DNSKEY in RSA did not fetch the ECDSA-signed DNSKEY</a:t>
            </a:r>
          </a:p>
          <a:p>
            <a:pPr marL="400050" lvl="1" indent="0">
              <a:buNone/>
            </a:pPr>
            <a:endParaRPr lang="en-US" sz="2000" dirty="0"/>
          </a:p>
          <a:p>
            <a:pPr marL="400050" lvl="1" indent="0">
              <a:buNone/>
            </a:pPr>
            <a:endParaRPr lang="en-US" sz="2000" dirty="0"/>
          </a:p>
        </p:txBody>
      </p:sp>
      <p:sp>
        <p:nvSpPr>
          <p:cNvPr id="6" name="Freeform 5"/>
          <p:cNvSpPr/>
          <p:nvPr/>
        </p:nvSpPr>
        <p:spPr>
          <a:xfrm>
            <a:off x="141107" y="5158828"/>
            <a:ext cx="8454748" cy="1161562"/>
          </a:xfrm>
          <a:custGeom>
            <a:avLst/>
            <a:gdLst>
              <a:gd name="connsiteX0" fmla="*/ 3677652 w 8454748"/>
              <a:gd name="connsiteY0" fmla="*/ 271517 h 1161562"/>
              <a:gd name="connsiteX1" fmla="*/ 2521514 w 8454748"/>
              <a:gd name="connsiteY1" fmla="*/ 175172 h 1161562"/>
              <a:gd name="connsiteX2" fmla="*/ 524548 w 8454748"/>
              <a:gd name="connsiteY2" fmla="*/ 245241 h 1161562"/>
              <a:gd name="connsiteX3" fmla="*/ 130410 w 8454748"/>
              <a:gd name="connsiteY3" fmla="*/ 586827 h 1161562"/>
              <a:gd name="connsiteX4" fmla="*/ 235514 w 8454748"/>
              <a:gd name="connsiteY4" fmla="*/ 1016000 h 1161562"/>
              <a:gd name="connsiteX5" fmla="*/ 2687927 w 8454748"/>
              <a:gd name="connsiteY5" fmla="*/ 1051034 h 1161562"/>
              <a:gd name="connsiteX6" fmla="*/ 7093514 w 8454748"/>
              <a:gd name="connsiteY6" fmla="*/ 1147379 h 1161562"/>
              <a:gd name="connsiteX7" fmla="*/ 8328479 w 8454748"/>
              <a:gd name="connsiteY7" fmla="*/ 709448 h 1161562"/>
              <a:gd name="connsiteX8" fmla="*/ 8135790 w 8454748"/>
              <a:gd name="connsiteY8" fmla="*/ 324069 h 1161562"/>
              <a:gd name="connsiteX9" fmla="*/ 5867307 w 8454748"/>
              <a:gd name="connsiteY9" fmla="*/ 201448 h 1161562"/>
              <a:gd name="connsiteX10" fmla="*/ 3336065 w 8454748"/>
              <a:gd name="connsiteY10" fmla="*/ 78827 h 1161562"/>
              <a:gd name="connsiteX11" fmla="*/ 2924410 w 8454748"/>
              <a:gd name="connsiteY11" fmla="*/ 0 h 116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54748" h="1161562">
                <a:moveTo>
                  <a:pt x="3677652" y="271517"/>
                </a:moveTo>
                <a:cubicBezTo>
                  <a:pt x="3362341" y="225534"/>
                  <a:pt x="3047031" y="179551"/>
                  <a:pt x="2521514" y="175172"/>
                </a:cubicBezTo>
                <a:cubicBezTo>
                  <a:pt x="1995997" y="170793"/>
                  <a:pt x="923065" y="176632"/>
                  <a:pt x="524548" y="245241"/>
                </a:cubicBezTo>
                <a:cubicBezTo>
                  <a:pt x="126031" y="313850"/>
                  <a:pt x="178582" y="458367"/>
                  <a:pt x="130410" y="586827"/>
                </a:cubicBezTo>
                <a:cubicBezTo>
                  <a:pt x="82238" y="715287"/>
                  <a:pt x="-190739" y="938632"/>
                  <a:pt x="235514" y="1016000"/>
                </a:cubicBezTo>
                <a:cubicBezTo>
                  <a:pt x="661767" y="1093368"/>
                  <a:pt x="2687927" y="1051034"/>
                  <a:pt x="2687927" y="1051034"/>
                </a:cubicBezTo>
                <a:cubicBezTo>
                  <a:pt x="3830927" y="1072931"/>
                  <a:pt x="6153422" y="1204310"/>
                  <a:pt x="7093514" y="1147379"/>
                </a:cubicBezTo>
                <a:cubicBezTo>
                  <a:pt x="8033606" y="1090448"/>
                  <a:pt x="8154766" y="846666"/>
                  <a:pt x="8328479" y="709448"/>
                </a:cubicBezTo>
                <a:cubicBezTo>
                  <a:pt x="8502192" y="572230"/>
                  <a:pt x="8545985" y="408736"/>
                  <a:pt x="8135790" y="324069"/>
                </a:cubicBezTo>
                <a:cubicBezTo>
                  <a:pt x="7725595" y="239402"/>
                  <a:pt x="5867307" y="201448"/>
                  <a:pt x="5867307" y="201448"/>
                </a:cubicBezTo>
                <a:lnTo>
                  <a:pt x="3336065" y="78827"/>
                </a:lnTo>
                <a:cubicBezTo>
                  <a:pt x="2845582" y="45252"/>
                  <a:pt x="2924410" y="0"/>
                  <a:pt x="292441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57447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Hmmm</a:t>
            </a:r>
            <a:endParaRPr lang="en-US" dirty="0"/>
          </a:p>
        </p:txBody>
      </p:sp>
      <p:sp>
        <p:nvSpPr>
          <p:cNvPr id="3" name="Content Placeholder 2"/>
          <p:cNvSpPr>
            <a:spLocks noGrp="1"/>
          </p:cNvSpPr>
          <p:nvPr>
            <p:ph idx="1"/>
          </p:nvPr>
        </p:nvSpPr>
        <p:spPr/>
        <p:txBody>
          <a:bodyPr/>
          <a:lstStyle/>
          <a:p>
            <a:r>
              <a:rPr lang="en-US" dirty="0" smtClean="0"/>
              <a:t>How does this relate to affected users?</a:t>
            </a:r>
          </a:p>
          <a:p>
            <a:r>
              <a:rPr lang="en-US" dirty="0" smtClean="0"/>
              <a:t>How do validating resolvers manage an </a:t>
            </a:r>
            <a:r>
              <a:rPr lang="en-US" dirty="0" err="1" smtClean="0"/>
              <a:t>unrecognised</a:t>
            </a:r>
            <a:r>
              <a:rPr lang="en-US" dirty="0" smtClean="0"/>
              <a:t> algorithm failure? </a:t>
            </a:r>
          </a:p>
          <a:p>
            <a:endParaRPr lang="en-US" dirty="0"/>
          </a:p>
          <a:p>
            <a:r>
              <a:rPr lang="en-US" dirty="0" smtClean="0"/>
              <a:t>Lets try again and look at both DNS query and web log data</a:t>
            </a:r>
            <a:endParaRPr lang="en-US" dirty="0"/>
          </a:p>
        </p:txBody>
      </p:sp>
    </p:spTree>
    <p:extLst>
      <p:ext uri="{BB962C8B-B14F-4D97-AF65-F5344CB8AC3E}">
        <p14:creationId xmlns:p14="http://schemas.microsoft.com/office/powerpoint/2010/main" val="3917613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DNS resolver failure modes for an unknown signing algorithm</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If a DNSSEC-Validating resolver receives a response RRSIG with an unknown crypto algorithm does it:</a:t>
            </a:r>
          </a:p>
          <a:p>
            <a:pPr lvl="1"/>
            <a:r>
              <a:rPr lang="en-US" dirty="0" smtClean="0"/>
              <a:t>Immediately stop resolution and return a status code of SERVFAIL?</a:t>
            </a:r>
          </a:p>
          <a:p>
            <a:pPr lvl="1"/>
            <a:r>
              <a:rPr lang="en-US" dirty="0" smtClean="0"/>
              <a:t>Fetch the DS RR and then return a status code of SERVFAIL?</a:t>
            </a:r>
          </a:p>
          <a:p>
            <a:pPr lvl="1"/>
            <a:r>
              <a:rPr lang="en-US" dirty="0" smtClean="0"/>
              <a:t>Fetch the DS and DNSKEY RRs and then return a status code of SERVFAIL?</a:t>
            </a:r>
          </a:p>
          <a:p>
            <a:pPr lvl="1"/>
            <a:r>
              <a:rPr lang="en-US" dirty="0" smtClean="0"/>
              <a:t>Or does it abandon validation and just return the </a:t>
            </a:r>
            <a:r>
              <a:rPr lang="en-US" dirty="0" err="1" smtClean="0"/>
              <a:t>unvalidated</a:t>
            </a:r>
            <a:r>
              <a:rPr lang="en-US" dirty="0" smtClean="0"/>
              <a:t> query result?</a:t>
            </a:r>
          </a:p>
          <a:p>
            <a:pPr lvl="1"/>
            <a:endParaRPr lang="en-US" dirty="0" smtClean="0"/>
          </a:p>
          <a:p>
            <a:pPr lvl="1"/>
            <a:endParaRPr lang="en-US" dirty="0"/>
          </a:p>
        </p:txBody>
      </p:sp>
    </p:spTree>
    <p:extLst>
      <p:ext uri="{BB962C8B-B14F-4D97-AF65-F5344CB8AC3E}">
        <p14:creationId xmlns:p14="http://schemas.microsoft.com/office/powerpoint/2010/main" val="3849708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Second </a:t>
            </a:r>
            <a:r>
              <a:rPr lang="en-US" dirty="0"/>
              <a:t>Approach  to answering the ECC question </a:t>
            </a:r>
            <a:r>
              <a:rPr lang="en-US" dirty="0" smtClean="0"/>
              <a:t>– DNS + WEB</a:t>
            </a:r>
            <a:endParaRPr lang="en-US" dirty="0"/>
          </a:p>
        </p:txBody>
      </p:sp>
      <p:sp>
        <p:nvSpPr>
          <p:cNvPr id="3" name="Content Placeholder 2"/>
          <p:cNvSpPr>
            <a:spLocks noGrp="1"/>
          </p:cNvSpPr>
          <p:nvPr>
            <p:ph idx="1"/>
          </p:nvPr>
        </p:nvSpPr>
        <p:spPr>
          <a:xfrm>
            <a:off x="457200" y="1643296"/>
            <a:ext cx="8459382" cy="4525963"/>
          </a:xfrm>
        </p:spPr>
        <p:txBody>
          <a:bodyPr>
            <a:normAutofit/>
          </a:bodyPr>
          <a:lstStyle/>
          <a:p>
            <a:pPr marL="0" indent="0">
              <a:buNone/>
            </a:pPr>
            <a:r>
              <a:rPr lang="en-US" sz="1200" dirty="0" smtClean="0">
                <a:latin typeface="Menlo Regular"/>
                <a:cs typeface="Menlo Regular"/>
              </a:rPr>
              <a:t>Data collection: 10/9/14 – 4/10/14</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552,104 clients who appear to be exclusively using RSA DNSSEC-Validating resolvers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ECC Results:</a:t>
            </a:r>
            <a:endParaRPr lang="en-US" sz="1200" dirty="0">
              <a:latin typeface="Menlo Regular"/>
              <a:cs typeface="Menlo Regular"/>
            </a:endParaRPr>
          </a:p>
          <a:p>
            <a:pPr marL="0" indent="0">
              <a:buNone/>
            </a:pPr>
            <a:r>
              <a:rPr lang="en-US" sz="1200" dirty="0">
                <a:latin typeface="Menlo Regular"/>
                <a:cs typeface="Menlo Regular"/>
              </a:rPr>
              <a:t> </a:t>
            </a:r>
            <a:r>
              <a:rPr lang="en-US" sz="1200" dirty="0" smtClean="0">
                <a:latin typeface="Menlo Regular"/>
                <a:cs typeface="Menlo Regular"/>
              </a:rPr>
              <a:t> Success</a:t>
            </a:r>
            <a:r>
              <a:rPr lang="en-US" sz="1200" dirty="0">
                <a:latin typeface="Menlo Regular"/>
                <a:cs typeface="Menlo Regular"/>
              </a:rPr>
              <a:t>: </a:t>
            </a:r>
            <a:r>
              <a:rPr lang="en-US" sz="1200" dirty="0" smtClean="0">
                <a:latin typeface="Menlo Regular"/>
                <a:cs typeface="Menlo Regular"/>
              </a:rPr>
              <a:t>      76.45%   361,698 </a:t>
            </a:r>
            <a:r>
              <a:rPr lang="en-US" sz="1200" dirty="0">
                <a:latin typeface="Menlo Regular"/>
                <a:cs typeface="Menlo Regular"/>
              </a:rPr>
              <a:t> </a:t>
            </a:r>
            <a:r>
              <a:rPr lang="en-US" sz="1200" dirty="0" smtClean="0">
                <a:latin typeface="Menlo Regular"/>
                <a:cs typeface="Menlo Regular"/>
              </a:rPr>
              <a:t>Saw fetch </a:t>
            </a:r>
            <a:r>
              <a:rPr lang="en-US" sz="1200" dirty="0">
                <a:latin typeface="Menlo Regular"/>
                <a:cs typeface="Menlo Regular"/>
              </a:rPr>
              <a:t>of the DNSSEC RRs and </a:t>
            </a:r>
            <a:r>
              <a:rPr lang="en-US" sz="1200" dirty="0" smtClean="0">
                <a:latin typeface="Menlo Regular"/>
                <a:cs typeface="Menlo Regular"/>
              </a:rPr>
              <a:t>the URL</a:t>
            </a: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Fetched the URL but appeared not to validate</a:t>
            </a:r>
          </a:p>
          <a:p>
            <a:pPr marL="0" indent="0">
              <a:buNone/>
            </a:pPr>
            <a:r>
              <a:rPr lang="en-US" sz="1200" dirty="0" smtClean="0">
                <a:latin typeface="Menlo Regular"/>
                <a:cs typeface="Menlo Regular"/>
              </a:rPr>
              <a:t>  Failure (1)	  19.64%	 108,411   Did </a:t>
            </a:r>
            <a:r>
              <a:rPr lang="en-US" sz="1200" b="1" dirty="0" smtClean="0">
                <a:latin typeface="Menlo Regular"/>
                <a:cs typeface="Menlo Regular"/>
              </a:rPr>
              <a:t>not</a:t>
            </a:r>
            <a:r>
              <a:rPr lang="en-US" sz="1200" dirty="0" smtClean="0">
                <a:latin typeface="Menlo Regular"/>
                <a:cs typeface="Menlo Regular"/>
              </a:rPr>
              <a:t> see query of DNSKEY, but fetched the URL</a:t>
            </a:r>
          </a:p>
          <a:p>
            <a:pPr marL="0" indent="0">
              <a:buNone/>
            </a:pPr>
            <a:r>
              <a:rPr lang="en-US" sz="1200" dirty="0">
                <a:latin typeface="Menlo Regular"/>
                <a:cs typeface="Menlo Regular"/>
              </a:rPr>
              <a:t> </a:t>
            </a:r>
            <a:r>
              <a:rPr lang="en-US" sz="1200" dirty="0" smtClean="0">
                <a:latin typeface="Menlo Regular"/>
                <a:cs typeface="Menlo Regular"/>
              </a:rPr>
              <a:t> Failure (2)     1.47% 	   8,121   Saw only A queries, but fetched the URL</a:t>
            </a:r>
          </a:p>
          <a:p>
            <a:pPr marL="0" indent="0">
              <a:buNone/>
            </a:pPr>
            <a:r>
              <a:rPr lang="en-US" sz="1200" dirty="0">
                <a:latin typeface="Menlo Regular"/>
                <a:cs typeface="Menlo Regular"/>
              </a:rPr>
              <a:t> </a:t>
            </a:r>
            <a:r>
              <a:rPr lang="en-US" sz="1200" dirty="0" smtClean="0">
                <a:latin typeface="Menlo Regular"/>
                <a:cs typeface="Menlo Regular"/>
              </a:rPr>
              <a:t> Failure (3)     0.84%     4,615   Saw queries with DO set and not set, fetched the URL</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Did </a:t>
            </a:r>
            <a:r>
              <a:rPr lang="en-US" sz="1200" b="1" dirty="0" smtClean="0">
                <a:latin typeface="Menlo Regular"/>
                <a:cs typeface="Menlo Regular"/>
              </a:rPr>
              <a:t>not</a:t>
            </a:r>
            <a:r>
              <a:rPr lang="en-US" sz="1200" dirty="0" smtClean="0">
                <a:latin typeface="Menlo Regular"/>
                <a:cs typeface="Menlo Regular"/>
              </a:rPr>
              <a:t> fetch the URL</a:t>
            </a:r>
          </a:p>
          <a:p>
            <a:pPr marL="0" indent="0">
              <a:buNone/>
            </a:pPr>
            <a:r>
              <a:rPr lang="en-US" sz="1200" dirty="0">
                <a:latin typeface="Menlo Regular"/>
                <a:cs typeface="Menlo Regular"/>
              </a:rPr>
              <a:t> </a:t>
            </a:r>
            <a:r>
              <a:rPr lang="en-US" sz="1200" dirty="0" smtClean="0">
                <a:latin typeface="Menlo Regular"/>
                <a:cs typeface="Menlo Regular"/>
              </a:rPr>
              <a:t> Failure (4)     1.07%	</a:t>
            </a:r>
            <a:r>
              <a:rPr lang="en-US" sz="1200" dirty="0">
                <a:latin typeface="Menlo Regular"/>
                <a:cs typeface="Menlo Regular"/>
              </a:rPr>
              <a:t> </a:t>
            </a:r>
            <a:r>
              <a:rPr lang="en-US" sz="1200" dirty="0" smtClean="0">
                <a:latin typeface="Menlo Regular"/>
                <a:cs typeface="Menlo Regular"/>
              </a:rPr>
              <a:t>  5,927	 </a:t>
            </a:r>
            <a:r>
              <a:rPr lang="en-US" sz="1200" dirty="0">
                <a:latin typeface="Menlo Regular"/>
                <a:cs typeface="Menlo Regular"/>
              </a:rPr>
              <a:t>Saw </a:t>
            </a:r>
            <a:r>
              <a:rPr lang="en-US" sz="1200" dirty="0" smtClean="0">
                <a:latin typeface="Menlo Regular"/>
                <a:cs typeface="Menlo Regular"/>
              </a:rPr>
              <a:t>query of </a:t>
            </a:r>
            <a:r>
              <a:rPr lang="en-US" sz="1200" dirty="0">
                <a:latin typeface="Menlo Regular"/>
                <a:cs typeface="Menlo Regular"/>
              </a:rPr>
              <a:t>the DNSSEC </a:t>
            </a:r>
            <a:r>
              <a:rPr lang="en-US" sz="1200" dirty="0" smtClean="0">
                <a:latin typeface="Menlo Regular"/>
                <a:cs typeface="Menlo Regular"/>
              </a:rPr>
              <a:t>RRs, NOT URL</a:t>
            </a:r>
          </a:p>
          <a:p>
            <a:pPr marL="0" indent="0">
              <a:buNone/>
            </a:pPr>
            <a:r>
              <a:rPr lang="en-US" sz="1200" dirty="0">
                <a:latin typeface="Menlo Regular"/>
                <a:cs typeface="Menlo Regular"/>
              </a:rPr>
              <a:t> </a:t>
            </a:r>
            <a:r>
              <a:rPr lang="en-US" sz="1200" dirty="0" smtClean="0">
                <a:latin typeface="Menlo Regular"/>
                <a:cs typeface="Menlo Regular"/>
              </a:rPr>
              <a:t> Failure (5)	   0.34%	   1,875	 Saw query of A, DS, not DNSKEY, NOT URL</a:t>
            </a:r>
          </a:p>
          <a:p>
            <a:pPr marL="0" indent="0">
              <a:buNone/>
            </a:pPr>
            <a:r>
              <a:rPr lang="en-US" sz="1200" dirty="0" smtClean="0">
                <a:latin typeface="Menlo Regular"/>
                <a:cs typeface="Menlo Regular"/>
              </a:rPr>
              <a:t>  Failure (6)     0.12%	     655	 </a:t>
            </a:r>
            <a:r>
              <a:rPr lang="en-US" sz="1200" dirty="0">
                <a:latin typeface="Menlo Regular"/>
                <a:cs typeface="Menlo Regular"/>
              </a:rPr>
              <a:t>Saw </a:t>
            </a:r>
            <a:r>
              <a:rPr lang="en-US" sz="1200" dirty="0" smtClean="0">
                <a:latin typeface="Menlo Regular"/>
                <a:cs typeface="Menlo Regular"/>
              </a:rPr>
              <a:t>only A queries, NOT URL</a:t>
            </a:r>
          </a:p>
          <a:p>
            <a:pPr marL="0" indent="0">
              <a:buNone/>
            </a:pPr>
            <a:r>
              <a:rPr lang="en-US" sz="1200" dirty="0">
                <a:latin typeface="Menlo Regular"/>
                <a:cs typeface="Menlo Regular"/>
              </a:rPr>
              <a:t> </a:t>
            </a:r>
            <a:r>
              <a:rPr lang="en-US" sz="1200" dirty="0" smtClean="0">
                <a:latin typeface="Menlo Regular"/>
                <a:cs typeface="Menlo Regular"/>
              </a:rPr>
              <a:t> Failure (7)	   0.08%	     436	 </a:t>
            </a:r>
            <a:r>
              <a:rPr lang="en-US" sz="1200" dirty="0">
                <a:latin typeface="Menlo Regular"/>
                <a:cs typeface="Menlo Regular"/>
              </a:rPr>
              <a:t>Saw queries with </a:t>
            </a:r>
            <a:r>
              <a:rPr lang="en-US" sz="1200" dirty="0" smtClean="0">
                <a:latin typeface="Menlo Regular"/>
                <a:cs typeface="Menlo Regular"/>
              </a:rPr>
              <a:t>DO </a:t>
            </a:r>
            <a:r>
              <a:rPr lang="en-US" sz="1200" dirty="0">
                <a:latin typeface="Menlo Regular"/>
                <a:cs typeface="Menlo Regular"/>
              </a:rPr>
              <a:t>set and not </a:t>
            </a:r>
            <a:r>
              <a:rPr lang="en-US" sz="1200" dirty="0" smtClean="0">
                <a:latin typeface="Menlo Regular"/>
                <a:cs typeface="Menlo Regular"/>
              </a:rPr>
              <a:t>set, NOT URL</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  </a:t>
            </a:r>
            <a:r>
              <a:rPr lang="en-US" sz="1200" b="1" dirty="0" smtClean="0">
                <a:latin typeface="Menlo Regular"/>
                <a:cs typeface="Menlo Regular"/>
              </a:rPr>
              <a:t>Apparent Fail: 23.55%   130,040</a:t>
            </a:r>
          </a:p>
          <a:p>
            <a:pPr marL="0" indent="0">
              <a:buNone/>
            </a:pPr>
            <a:endParaRPr lang="en-US" sz="1200" b="1" dirty="0">
              <a:latin typeface="Menlo Regular"/>
              <a:cs typeface="Menlo Regular"/>
            </a:endParaRPr>
          </a:p>
        </p:txBody>
      </p:sp>
    </p:spTree>
    <p:extLst>
      <p:ext uri="{BB962C8B-B14F-4D97-AF65-F5344CB8AC3E}">
        <p14:creationId xmlns:p14="http://schemas.microsoft.com/office/powerpoint/2010/main" val="1339181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sp>
        <p:nvSpPr>
          <p:cNvPr id="3" name="Content Placeholder 2"/>
          <p:cNvSpPr>
            <a:spLocks noGrp="1"/>
          </p:cNvSpPr>
          <p:nvPr>
            <p:ph idx="1"/>
          </p:nvPr>
        </p:nvSpPr>
        <p:spPr/>
        <p:txBody>
          <a:bodyPr>
            <a:normAutofit fontScale="92500" lnSpcReduction="10000"/>
          </a:bodyPr>
          <a:lstStyle/>
          <a:p>
            <a:pPr>
              <a:spcBef>
                <a:spcPts val="1968"/>
              </a:spcBef>
            </a:pPr>
            <a:r>
              <a:rPr lang="en-US" dirty="0" smtClean="0"/>
              <a:t>These results show that 76% of clients who appeared to exclusively use RSA DNSSEC-Validating resolvers were also seen to perform validation using ECDSA</a:t>
            </a:r>
          </a:p>
          <a:p>
            <a:pPr>
              <a:spcBef>
                <a:spcPts val="1968"/>
              </a:spcBef>
            </a:pPr>
            <a:r>
              <a:rPr lang="en-US" dirty="0" smtClean="0"/>
              <a:t>22% of the the remaining clients fetched the object, even though the DNS queries showed that there was not a complete DNSSEC validation pass being performed</a:t>
            </a:r>
          </a:p>
          <a:p>
            <a:pPr>
              <a:spcBef>
                <a:spcPts val="1968"/>
              </a:spcBef>
            </a:pPr>
            <a:r>
              <a:rPr lang="en-US" dirty="0" smtClean="0"/>
              <a:t>Just 1.6% of clients did NOT fetch the URL</a:t>
            </a:r>
            <a:endParaRPr lang="en-US" dirty="0"/>
          </a:p>
        </p:txBody>
      </p:sp>
    </p:spTree>
    <p:extLst>
      <p:ext uri="{BB962C8B-B14F-4D97-AF65-F5344CB8AC3E}">
        <p14:creationId xmlns:p14="http://schemas.microsoft.com/office/powerpoint/2010/main" val="1808307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23.6% ECDSA validation failure is very surprising</a:t>
            </a:r>
          </a:p>
          <a:p>
            <a:pPr lvl="1"/>
            <a:r>
              <a:rPr lang="en-US" dirty="0" smtClean="0"/>
              <a:t>Don</a:t>
            </a:r>
            <a:r>
              <a:rPr lang="fr-FR" dirty="0" smtClean="0"/>
              <a:t>’</a:t>
            </a:r>
            <a:r>
              <a:rPr lang="en-US" dirty="0" smtClean="0"/>
              <a:t>t forget that the subsection of users’ resolvers being polled here already did RSA validation and appeared to correctly return SERVFAIL when the DNSSEC crypto was broken</a:t>
            </a:r>
          </a:p>
          <a:p>
            <a:pPr lvl="1"/>
            <a:endParaRPr lang="en-US" dirty="0" smtClean="0"/>
          </a:p>
          <a:p>
            <a:r>
              <a:rPr lang="en-US" dirty="0" smtClean="0"/>
              <a:t>The fact that most of the failures result in a fetch of the URL is even more surprising</a:t>
            </a:r>
          </a:p>
          <a:p>
            <a:pPr lvl="1"/>
            <a:r>
              <a:rPr lang="en-US" dirty="0" smtClean="0"/>
              <a:t>The expectation was that we would see far more SERVFAIL and far higher URL fail-to-fetch rates</a:t>
            </a:r>
          </a:p>
          <a:p>
            <a:pPr lvl="1"/>
            <a:r>
              <a:rPr lang="en-US" dirty="0" smtClean="0"/>
              <a:t>It seems that the resolvers involved in this </a:t>
            </a:r>
            <a:r>
              <a:rPr lang="en-US" dirty="0" err="1" smtClean="0"/>
              <a:t>behaviour</a:t>
            </a:r>
            <a:r>
              <a:rPr lang="en-US" dirty="0" smtClean="0"/>
              <a:t> appear to be tagging the domain as “not </a:t>
            </a:r>
            <a:r>
              <a:rPr lang="en-US" dirty="0" err="1" smtClean="0"/>
              <a:t>validatable</a:t>
            </a:r>
            <a:r>
              <a:rPr lang="en-US" dirty="0" smtClean="0"/>
              <a:t>” and passing back an “insecure” outcome</a:t>
            </a:r>
          </a:p>
        </p:txBody>
      </p:sp>
    </p:spTree>
    <p:extLst>
      <p:ext uri="{BB962C8B-B14F-4D97-AF65-F5344CB8AC3E}">
        <p14:creationId xmlns:p14="http://schemas.microsoft.com/office/powerpoint/2010/main" val="42914849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a:t>
            </a:r>
            <a:endParaRPr lang="en-US" dirty="0"/>
          </a:p>
        </p:txBody>
      </p:sp>
      <p:sp>
        <p:nvSpPr>
          <p:cNvPr id="3" name="Content Placeholder 2"/>
          <p:cNvSpPr>
            <a:spLocks noGrp="1"/>
          </p:cNvSpPr>
          <p:nvPr>
            <p:ph sz="half" idx="1"/>
          </p:nvPr>
        </p:nvSpPr>
        <p:spPr>
          <a:xfrm>
            <a:off x="11275" y="2162510"/>
            <a:ext cx="4787332" cy="4525963"/>
          </a:xfrm>
        </p:spPr>
        <p:txBody>
          <a:bodyPr>
            <a:noAutofit/>
          </a:bodyPr>
          <a:lstStyle/>
          <a:p>
            <a:pPr marL="0" indent="0">
              <a:buNone/>
            </a:pPr>
            <a:r>
              <a:rPr lang="en-US" sz="1800" dirty="0" smtClean="0">
                <a:latin typeface="Menlo Regular"/>
                <a:cs typeface="Menlo Regular"/>
              </a:rPr>
              <a:t> </a:t>
            </a:r>
            <a:r>
              <a:rPr lang="en-US" sz="1800" dirty="0" smtClean="0">
                <a:solidFill>
                  <a:schemeClr val="bg1">
                    <a:lumMod val="75000"/>
                  </a:schemeClr>
                </a:solidFill>
                <a:latin typeface="Menlo Regular"/>
                <a:cs typeface="Menlo Regular"/>
              </a:rPr>
              <a:t>1</a:t>
            </a:r>
            <a:r>
              <a:rPr lang="en-US" sz="1800" dirty="0" smtClean="0">
                <a:latin typeface="Menlo Regular"/>
                <a:cs typeface="Menlo Regular"/>
              </a:rPr>
              <a:t> MN </a:t>
            </a:r>
            <a:r>
              <a:rPr lang="en-US" sz="1800" dirty="0">
                <a:latin typeface="Menlo Regular"/>
                <a:cs typeface="Menlo Regular"/>
              </a:rPr>
              <a:t>96.82 Mongolia </a:t>
            </a:r>
          </a:p>
          <a:p>
            <a:pPr marL="0" indent="0">
              <a:buNone/>
            </a:pPr>
            <a:r>
              <a:rPr lang="fi-FI" sz="1800" dirty="0" smtClean="0">
                <a:latin typeface="Menlo Regular"/>
                <a:cs typeface="Menlo Regular"/>
              </a:rPr>
              <a:t> </a:t>
            </a:r>
            <a:r>
              <a:rPr lang="fi-FI" sz="1800" dirty="0" smtClean="0">
                <a:solidFill>
                  <a:srgbClr val="BFBFBF"/>
                </a:solidFill>
                <a:latin typeface="Menlo Regular"/>
                <a:cs typeface="Menlo Regular"/>
              </a:rPr>
              <a:t>2</a:t>
            </a:r>
            <a:r>
              <a:rPr lang="fi-FI" sz="1800" dirty="0" smtClean="0">
                <a:latin typeface="Menlo Regular"/>
                <a:cs typeface="Menlo Regular"/>
              </a:rPr>
              <a:t> MT </a:t>
            </a:r>
            <a:r>
              <a:rPr lang="fi-FI" sz="1800" dirty="0">
                <a:latin typeface="Menlo Regular"/>
                <a:cs typeface="Menlo Regular"/>
              </a:rPr>
              <a:t>96.68 Malta </a:t>
            </a:r>
          </a:p>
          <a:p>
            <a:pPr marL="0" indent="0">
              <a:buNone/>
            </a:pPr>
            <a:r>
              <a:rPr lang="nl-NL" sz="1800" dirty="0" smtClean="0">
                <a:latin typeface="Menlo Regular"/>
                <a:cs typeface="Menlo Regular"/>
              </a:rPr>
              <a:t> </a:t>
            </a:r>
            <a:r>
              <a:rPr lang="nl-NL" sz="1800" dirty="0" smtClean="0">
                <a:solidFill>
                  <a:srgbClr val="BFBFBF"/>
                </a:solidFill>
                <a:latin typeface="Menlo Regular"/>
                <a:cs typeface="Menlo Regular"/>
              </a:rPr>
              <a:t>3</a:t>
            </a:r>
            <a:r>
              <a:rPr lang="nl-NL" sz="1800" dirty="0" smtClean="0">
                <a:latin typeface="Menlo Regular"/>
                <a:cs typeface="Menlo Regular"/>
              </a:rPr>
              <a:t> FI </a:t>
            </a:r>
            <a:r>
              <a:rPr lang="nl-NL" sz="1800" dirty="0">
                <a:latin typeface="Menlo Regular"/>
                <a:cs typeface="Menlo Regular"/>
              </a:rPr>
              <a:t>95.75 Finland </a:t>
            </a:r>
          </a:p>
          <a:p>
            <a:pPr marL="0" indent="0">
              <a:buNone/>
            </a:pPr>
            <a:r>
              <a:rPr lang="nl-NL" sz="1800" dirty="0" smtClean="0">
                <a:latin typeface="Menlo Regular"/>
                <a:cs typeface="Menlo Regular"/>
              </a:rPr>
              <a:t> </a:t>
            </a:r>
            <a:r>
              <a:rPr lang="nl-NL" sz="1800" dirty="0" smtClean="0">
                <a:solidFill>
                  <a:srgbClr val="BFBFBF"/>
                </a:solidFill>
                <a:latin typeface="Menlo Regular"/>
                <a:cs typeface="Menlo Regular"/>
              </a:rPr>
              <a:t>4</a:t>
            </a:r>
            <a:r>
              <a:rPr lang="nl-NL" sz="1800" dirty="0" smtClean="0">
                <a:latin typeface="Menlo Regular"/>
                <a:cs typeface="Menlo Regular"/>
              </a:rPr>
              <a:t> AD </a:t>
            </a:r>
            <a:r>
              <a:rPr lang="nl-NL" sz="1800" dirty="0">
                <a:latin typeface="Menlo Regular"/>
                <a:cs typeface="Menlo Regular"/>
              </a:rPr>
              <a:t>93.41 Andorra </a:t>
            </a:r>
          </a:p>
          <a:p>
            <a:pPr marL="0" indent="0">
              <a:buNone/>
            </a:pPr>
            <a:r>
              <a:rPr lang="nl-NL" sz="1800" dirty="0" smtClean="0">
                <a:latin typeface="Menlo Regular"/>
                <a:cs typeface="Menlo Regular"/>
              </a:rPr>
              <a:t> </a:t>
            </a:r>
            <a:r>
              <a:rPr lang="nl-NL" sz="1800" dirty="0" smtClean="0">
                <a:solidFill>
                  <a:srgbClr val="BFBFBF"/>
                </a:solidFill>
                <a:latin typeface="Menlo Regular"/>
                <a:cs typeface="Menlo Regular"/>
              </a:rPr>
              <a:t>5</a:t>
            </a:r>
            <a:r>
              <a:rPr lang="nl-NL" sz="1800" dirty="0" smtClean="0">
                <a:latin typeface="Menlo Regular"/>
                <a:cs typeface="Menlo Regular"/>
              </a:rPr>
              <a:t> CY </a:t>
            </a:r>
            <a:r>
              <a:rPr lang="nl-NL" sz="1800" dirty="0">
                <a:latin typeface="Menlo Regular"/>
                <a:cs typeface="Menlo Regular"/>
              </a:rPr>
              <a:t>92.61 Cyprus </a:t>
            </a:r>
          </a:p>
          <a:p>
            <a:pPr marL="0" indent="0">
              <a:buNone/>
            </a:pPr>
            <a:r>
              <a:rPr lang="nl-NL" sz="1800" dirty="0" smtClean="0">
                <a:latin typeface="Menlo Regular"/>
                <a:cs typeface="Menlo Regular"/>
              </a:rPr>
              <a:t> </a:t>
            </a:r>
            <a:r>
              <a:rPr lang="nl-NL" sz="1800" dirty="0" smtClean="0">
                <a:solidFill>
                  <a:srgbClr val="BFBFBF"/>
                </a:solidFill>
                <a:latin typeface="Menlo Regular"/>
                <a:cs typeface="Menlo Regular"/>
              </a:rPr>
              <a:t>6</a:t>
            </a:r>
            <a:r>
              <a:rPr lang="nl-NL" sz="1800" dirty="0" smtClean="0">
                <a:latin typeface="Menlo Regular"/>
                <a:cs typeface="Menlo Regular"/>
              </a:rPr>
              <a:t> BB </a:t>
            </a:r>
            <a:r>
              <a:rPr lang="nl-NL" sz="1800" dirty="0">
                <a:latin typeface="Menlo Regular"/>
                <a:cs typeface="Menlo Regular"/>
              </a:rPr>
              <a:t>90.59 Barbados </a:t>
            </a:r>
          </a:p>
          <a:p>
            <a:pPr marL="0" indent="0">
              <a:buNone/>
            </a:pPr>
            <a:r>
              <a:rPr lang="hr-HR" sz="1800" dirty="0" smtClean="0">
                <a:latin typeface="Menlo Regular"/>
                <a:cs typeface="Menlo Regular"/>
              </a:rPr>
              <a:t> </a:t>
            </a:r>
            <a:r>
              <a:rPr lang="hr-HR" sz="1800" dirty="0" smtClean="0">
                <a:solidFill>
                  <a:srgbClr val="BFBFBF"/>
                </a:solidFill>
                <a:latin typeface="Menlo Regular"/>
                <a:cs typeface="Menlo Regular"/>
              </a:rPr>
              <a:t>7</a:t>
            </a:r>
            <a:r>
              <a:rPr lang="hr-HR" sz="1800" dirty="0" smtClean="0">
                <a:latin typeface="Menlo Regular"/>
                <a:cs typeface="Menlo Regular"/>
              </a:rPr>
              <a:t> FJ </a:t>
            </a:r>
            <a:r>
              <a:rPr lang="hr-HR" sz="1800" dirty="0">
                <a:latin typeface="Menlo Regular"/>
                <a:cs typeface="Menlo Regular"/>
              </a:rPr>
              <a:t>89.93 Fiji </a:t>
            </a:r>
          </a:p>
          <a:p>
            <a:pPr marL="0" indent="0">
              <a:buNone/>
            </a:pPr>
            <a:r>
              <a:rPr lang="en-US" sz="1800" dirty="0" smtClean="0">
                <a:latin typeface="Menlo Regular"/>
                <a:cs typeface="Menlo Regular"/>
              </a:rPr>
              <a:t> </a:t>
            </a:r>
            <a:r>
              <a:rPr lang="en-US" sz="1800" dirty="0" smtClean="0">
                <a:solidFill>
                  <a:srgbClr val="BFBFBF"/>
                </a:solidFill>
                <a:latin typeface="Menlo Regular"/>
                <a:cs typeface="Menlo Regular"/>
              </a:rPr>
              <a:t>8</a:t>
            </a:r>
            <a:r>
              <a:rPr lang="en-US" sz="1800" dirty="0" smtClean="0">
                <a:latin typeface="Menlo Regular"/>
                <a:cs typeface="Menlo Regular"/>
              </a:rPr>
              <a:t> ZA </a:t>
            </a:r>
            <a:r>
              <a:rPr lang="en-US" sz="1800" dirty="0">
                <a:latin typeface="Menlo Regular"/>
                <a:cs typeface="Menlo Regular"/>
              </a:rPr>
              <a:t>85.94 South Africa</a:t>
            </a:r>
          </a:p>
          <a:p>
            <a:pPr marL="0" indent="0">
              <a:buNone/>
            </a:pPr>
            <a:r>
              <a:rPr lang="en-US" sz="1800" dirty="0" smtClean="0">
                <a:latin typeface="Menlo Regular"/>
                <a:cs typeface="Menlo Regular"/>
              </a:rPr>
              <a:t> </a:t>
            </a:r>
            <a:r>
              <a:rPr lang="en-US" sz="1800" dirty="0" smtClean="0">
                <a:solidFill>
                  <a:srgbClr val="BFBFBF"/>
                </a:solidFill>
                <a:latin typeface="Menlo Regular"/>
                <a:cs typeface="Menlo Regular"/>
              </a:rPr>
              <a:t>9</a:t>
            </a:r>
            <a:r>
              <a:rPr lang="en-US" sz="1800" dirty="0" smtClean="0">
                <a:latin typeface="Menlo Regular"/>
                <a:cs typeface="Menlo Regular"/>
              </a:rPr>
              <a:t> AG </a:t>
            </a:r>
            <a:r>
              <a:rPr lang="en-US" sz="1800" dirty="0">
                <a:latin typeface="Menlo Regular"/>
                <a:cs typeface="Menlo Regular"/>
              </a:rPr>
              <a:t>84.51 Antigua and Barbuda</a:t>
            </a:r>
          </a:p>
          <a:p>
            <a:pPr marL="0" indent="0">
              <a:buNone/>
            </a:pPr>
            <a:r>
              <a:rPr lang="en-US" sz="1800" dirty="0" smtClean="0">
                <a:solidFill>
                  <a:srgbClr val="BFBFBF"/>
                </a:solidFill>
                <a:latin typeface="Menlo Regular"/>
                <a:cs typeface="Menlo Regular"/>
              </a:rPr>
              <a:t>10</a:t>
            </a:r>
            <a:r>
              <a:rPr lang="en-US" sz="1800" dirty="0" smtClean="0">
                <a:latin typeface="Menlo Regular"/>
                <a:cs typeface="Menlo Regular"/>
              </a:rPr>
              <a:t> LU </a:t>
            </a:r>
            <a:r>
              <a:rPr lang="en-US" sz="1800" dirty="0">
                <a:latin typeface="Menlo Regular"/>
                <a:cs typeface="Menlo Regular"/>
              </a:rPr>
              <a:t>83.28 Luxembourg </a:t>
            </a:r>
          </a:p>
          <a:p>
            <a:pPr marL="0" indent="0">
              <a:buNone/>
            </a:pPr>
            <a:r>
              <a:rPr lang="en-US" sz="1800" dirty="0" smtClean="0">
                <a:solidFill>
                  <a:srgbClr val="BFBFBF"/>
                </a:solidFill>
                <a:latin typeface="Menlo Regular"/>
                <a:cs typeface="Menlo Regular"/>
              </a:rPr>
              <a:t>11</a:t>
            </a:r>
            <a:r>
              <a:rPr lang="en-US" sz="1800" dirty="0" smtClean="0">
                <a:latin typeface="Menlo Regular"/>
                <a:cs typeface="Menlo Regular"/>
              </a:rPr>
              <a:t> AU </a:t>
            </a:r>
            <a:r>
              <a:rPr lang="en-US" sz="1800" dirty="0">
                <a:latin typeface="Menlo Regular"/>
                <a:cs typeface="Menlo Regular"/>
              </a:rPr>
              <a:t>79.93 Australia </a:t>
            </a:r>
          </a:p>
          <a:p>
            <a:pPr marL="0" indent="0">
              <a:buNone/>
            </a:pPr>
            <a:r>
              <a:rPr lang="en-US" sz="1800" dirty="0" smtClean="0">
                <a:solidFill>
                  <a:srgbClr val="BFBFBF"/>
                </a:solidFill>
                <a:latin typeface="Menlo Regular"/>
                <a:cs typeface="Menlo Regular"/>
              </a:rPr>
              <a:t>12</a:t>
            </a:r>
            <a:r>
              <a:rPr lang="en-US" sz="1800" dirty="0" smtClean="0">
                <a:latin typeface="Menlo Regular"/>
                <a:cs typeface="Menlo Regular"/>
              </a:rPr>
              <a:t> SI </a:t>
            </a:r>
            <a:r>
              <a:rPr lang="en-US" sz="1800" dirty="0">
                <a:latin typeface="Menlo Regular"/>
                <a:cs typeface="Menlo Regular"/>
              </a:rPr>
              <a:t>79.51 Slovenia </a:t>
            </a:r>
          </a:p>
          <a:p>
            <a:pPr marL="0" indent="0">
              <a:buNone/>
            </a:pPr>
            <a:endParaRPr lang="en-US" sz="1800" dirty="0">
              <a:latin typeface="Menlo Regular"/>
              <a:cs typeface="Menlo Regular"/>
            </a:endParaRPr>
          </a:p>
        </p:txBody>
      </p:sp>
      <p:sp>
        <p:nvSpPr>
          <p:cNvPr id="4" name="Content Placeholder 3"/>
          <p:cNvSpPr>
            <a:spLocks noGrp="1"/>
          </p:cNvSpPr>
          <p:nvPr>
            <p:ph sz="half" idx="2"/>
          </p:nvPr>
        </p:nvSpPr>
        <p:spPr>
          <a:xfrm>
            <a:off x="4376768" y="2162510"/>
            <a:ext cx="4948998" cy="4525963"/>
          </a:xfrm>
        </p:spPr>
        <p:txBody>
          <a:bodyPr>
            <a:normAutofit/>
          </a:bodyPr>
          <a:lstStyle/>
          <a:p>
            <a:pPr marL="0" indent="0">
              <a:buNone/>
            </a:pPr>
            <a:r>
              <a:rPr lang="en-US" sz="1800" dirty="0" smtClean="0">
                <a:solidFill>
                  <a:srgbClr val="BFBFBF"/>
                </a:solidFill>
                <a:latin typeface="Menlo Regular"/>
                <a:cs typeface="Menlo Regular"/>
              </a:rPr>
              <a:t>13</a:t>
            </a:r>
            <a:r>
              <a:rPr lang="en-US" sz="1800" dirty="0" smtClean="0">
                <a:latin typeface="Menlo Regular"/>
                <a:cs typeface="Menlo Regular"/>
              </a:rPr>
              <a:t> NO </a:t>
            </a:r>
            <a:r>
              <a:rPr lang="en-US" sz="1800" dirty="0">
                <a:latin typeface="Menlo Regular"/>
                <a:cs typeface="Menlo Regular"/>
              </a:rPr>
              <a:t>78.91 Norway </a:t>
            </a:r>
          </a:p>
          <a:p>
            <a:pPr marL="0" indent="0">
              <a:buNone/>
            </a:pPr>
            <a:r>
              <a:rPr lang="tr-TR" sz="1800" dirty="0" smtClean="0">
                <a:solidFill>
                  <a:srgbClr val="BFBFBF"/>
                </a:solidFill>
                <a:latin typeface="Menlo Regular"/>
                <a:cs typeface="Menlo Regular"/>
              </a:rPr>
              <a:t>14</a:t>
            </a:r>
            <a:r>
              <a:rPr lang="tr-TR" sz="1800" dirty="0" smtClean="0">
                <a:latin typeface="Menlo Regular"/>
                <a:cs typeface="Menlo Regular"/>
              </a:rPr>
              <a:t> LY </a:t>
            </a:r>
            <a:r>
              <a:rPr lang="tr-TR" sz="1800" dirty="0">
                <a:latin typeface="Menlo Regular"/>
                <a:cs typeface="Menlo Regular"/>
              </a:rPr>
              <a:t>77.13 Libya </a:t>
            </a:r>
          </a:p>
          <a:p>
            <a:pPr marL="0" indent="0">
              <a:buNone/>
            </a:pPr>
            <a:r>
              <a:rPr lang="tr-TR" sz="1800" dirty="0" smtClean="0">
                <a:solidFill>
                  <a:srgbClr val="BFBFBF"/>
                </a:solidFill>
                <a:latin typeface="Menlo Regular"/>
                <a:cs typeface="Menlo Regular"/>
              </a:rPr>
              <a:t>15</a:t>
            </a:r>
            <a:r>
              <a:rPr lang="tr-TR" sz="1800" dirty="0" smtClean="0">
                <a:latin typeface="Menlo Regular"/>
                <a:cs typeface="Menlo Regular"/>
              </a:rPr>
              <a:t> YE </a:t>
            </a:r>
            <a:r>
              <a:rPr lang="tr-TR" sz="1800" dirty="0">
                <a:latin typeface="Menlo Regular"/>
                <a:cs typeface="Menlo Regular"/>
              </a:rPr>
              <a:t>75.81 Yemen </a:t>
            </a:r>
          </a:p>
          <a:p>
            <a:pPr marL="0" indent="0">
              <a:buNone/>
            </a:pPr>
            <a:r>
              <a:rPr lang="en-US" sz="1800" dirty="0" smtClean="0">
                <a:solidFill>
                  <a:srgbClr val="BFBFBF"/>
                </a:solidFill>
                <a:latin typeface="Menlo Regular"/>
                <a:cs typeface="Menlo Regular"/>
              </a:rPr>
              <a:t>16</a:t>
            </a:r>
            <a:r>
              <a:rPr lang="en-US" sz="1800" dirty="0" smtClean="0">
                <a:latin typeface="Menlo Regular"/>
                <a:cs typeface="Menlo Regular"/>
              </a:rPr>
              <a:t> GR </a:t>
            </a:r>
            <a:r>
              <a:rPr lang="en-US" sz="1800" dirty="0">
                <a:latin typeface="Menlo Regular"/>
                <a:cs typeface="Menlo Regular"/>
              </a:rPr>
              <a:t>69.64 Greece </a:t>
            </a:r>
          </a:p>
          <a:p>
            <a:pPr marL="0" indent="0">
              <a:buNone/>
            </a:pPr>
            <a:r>
              <a:rPr lang="pl-PL" sz="1800" dirty="0" smtClean="0">
                <a:solidFill>
                  <a:srgbClr val="BFBFBF"/>
                </a:solidFill>
                <a:latin typeface="Menlo Regular"/>
                <a:cs typeface="Menlo Regular"/>
              </a:rPr>
              <a:t>17</a:t>
            </a:r>
            <a:r>
              <a:rPr lang="pl-PL" sz="1800" dirty="0" smtClean="0">
                <a:latin typeface="Menlo Regular"/>
                <a:cs typeface="Menlo Regular"/>
              </a:rPr>
              <a:t> KW </a:t>
            </a:r>
            <a:r>
              <a:rPr lang="pl-PL" sz="1800" dirty="0">
                <a:latin typeface="Menlo Regular"/>
                <a:cs typeface="Menlo Regular"/>
              </a:rPr>
              <a:t>68.69 </a:t>
            </a:r>
            <a:r>
              <a:rPr lang="pl-PL" sz="1800" dirty="0" err="1">
                <a:latin typeface="Menlo Regular"/>
                <a:cs typeface="Menlo Regular"/>
              </a:rPr>
              <a:t>Kuwait</a:t>
            </a:r>
            <a:r>
              <a:rPr lang="pl-PL" sz="1800" dirty="0">
                <a:latin typeface="Menlo Regular"/>
                <a:cs typeface="Menlo Regular"/>
              </a:rPr>
              <a:t> </a:t>
            </a:r>
          </a:p>
          <a:p>
            <a:pPr marL="0" indent="0">
              <a:buNone/>
            </a:pPr>
            <a:r>
              <a:rPr lang="pl-PL" sz="1800" dirty="0" smtClean="0">
                <a:solidFill>
                  <a:srgbClr val="BFBFBF"/>
                </a:solidFill>
                <a:latin typeface="Menlo Regular"/>
                <a:cs typeface="Menlo Regular"/>
              </a:rPr>
              <a:t>18</a:t>
            </a:r>
            <a:r>
              <a:rPr lang="pl-PL" sz="1800" dirty="0" smtClean="0">
                <a:latin typeface="Menlo Regular"/>
                <a:cs typeface="Menlo Regular"/>
              </a:rPr>
              <a:t> RW </a:t>
            </a:r>
            <a:r>
              <a:rPr lang="pl-PL" sz="1800" dirty="0">
                <a:latin typeface="Menlo Regular"/>
                <a:cs typeface="Menlo Regular"/>
              </a:rPr>
              <a:t>66.67 Rwanda</a:t>
            </a:r>
          </a:p>
          <a:p>
            <a:pPr marL="0" indent="0">
              <a:buNone/>
            </a:pPr>
            <a:r>
              <a:rPr lang="sv-SE" sz="1800" dirty="0" smtClean="0">
                <a:solidFill>
                  <a:srgbClr val="BFBFBF"/>
                </a:solidFill>
                <a:latin typeface="Menlo Regular"/>
                <a:cs typeface="Menlo Regular"/>
              </a:rPr>
              <a:t>19</a:t>
            </a:r>
            <a:r>
              <a:rPr lang="sv-SE" sz="1800" dirty="0" smtClean="0">
                <a:latin typeface="Menlo Regular"/>
                <a:cs typeface="Menlo Regular"/>
              </a:rPr>
              <a:t> BY </a:t>
            </a:r>
            <a:r>
              <a:rPr lang="sv-SE" sz="1800" dirty="0">
                <a:latin typeface="Menlo Regular"/>
                <a:cs typeface="Menlo Regular"/>
              </a:rPr>
              <a:t>63.38 Belarus </a:t>
            </a:r>
          </a:p>
          <a:p>
            <a:pPr marL="0" indent="0">
              <a:buNone/>
            </a:pPr>
            <a:r>
              <a:rPr lang="fr-FR" sz="1800" dirty="0" smtClean="0">
                <a:solidFill>
                  <a:srgbClr val="BFBFBF"/>
                </a:solidFill>
                <a:latin typeface="Menlo Regular"/>
                <a:cs typeface="Menlo Regular"/>
              </a:rPr>
              <a:t>20</a:t>
            </a:r>
            <a:r>
              <a:rPr lang="fr-FR" sz="1800" dirty="0" smtClean="0">
                <a:latin typeface="Menlo Regular"/>
                <a:cs typeface="Menlo Regular"/>
              </a:rPr>
              <a:t> UA </a:t>
            </a:r>
            <a:r>
              <a:rPr lang="fr-FR" sz="1800" dirty="0">
                <a:latin typeface="Menlo Regular"/>
                <a:cs typeface="Menlo Regular"/>
              </a:rPr>
              <a:t>62.15 Ukraine </a:t>
            </a:r>
          </a:p>
          <a:p>
            <a:pPr marL="0" indent="0">
              <a:buNone/>
            </a:pPr>
            <a:r>
              <a:rPr lang="tr-TR" sz="1800" dirty="0" smtClean="0">
                <a:solidFill>
                  <a:srgbClr val="BFBFBF"/>
                </a:solidFill>
                <a:latin typeface="Menlo Regular"/>
                <a:cs typeface="Menlo Regular"/>
              </a:rPr>
              <a:t>21</a:t>
            </a:r>
            <a:r>
              <a:rPr lang="tr-TR" sz="1800" dirty="0" smtClean="0">
                <a:latin typeface="Menlo Regular"/>
                <a:cs typeface="Menlo Regular"/>
              </a:rPr>
              <a:t> KE </a:t>
            </a:r>
            <a:r>
              <a:rPr lang="tr-TR" sz="1800" dirty="0">
                <a:latin typeface="Menlo Regular"/>
                <a:cs typeface="Menlo Regular"/>
              </a:rPr>
              <a:t>60.57 Kenya</a:t>
            </a:r>
          </a:p>
          <a:p>
            <a:pPr marL="0" indent="0">
              <a:buNone/>
            </a:pPr>
            <a:r>
              <a:rPr lang="tr-TR" sz="1800" dirty="0" smtClean="0">
                <a:solidFill>
                  <a:srgbClr val="BFBFBF"/>
                </a:solidFill>
                <a:latin typeface="Menlo Regular"/>
                <a:cs typeface="Menlo Regular"/>
              </a:rPr>
              <a:t>22</a:t>
            </a:r>
            <a:r>
              <a:rPr lang="tr-TR" sz="1800" dirty="0" smtClean="0">
                <a:latin typeface="Menlo Regular"/>
                <a:cs typeface="Menlo Regular"/>
              </a:rPr>
              <a:t> BA </a:t>
            </a:r>
            <a:r>
              <a:rPr lang="tr-TR" sz="1800" dirty="0">
                <a:latin typeface="Menlo Regular"/>
                <a:cs typeface="Menlo Regular"/>
              </a:rPr>
              <a:t>56.35 </a:t>
            </a:r>
            <a:r>
              <a:rPr lang="tr-TR" sz="1800" dirty="0" err="1">
                <a:latin typeface="Menlo Regular"/>
                <a:cs typeface="Menlo Regular"/>
              </a:rPr>
              <a:t>Bosnia</a:t>
            </a:r>
            <a:r>
              <a:rPr lang="tr-TR" sz="1800" dirty="0">
                <a:latin typeface="Menlo Regular"/>
                <a:cs typeface="Menlo Regular"/>
              </a:rPr>
              <a:t> </a:t>
            </a:r>
            <a:r>
              <a:rPr lang="tr-TR" sz="1800" dirty="0" err="1">
                <a:latin typeface="Menlo Regular"/>
                <a:cs typeface="Menlo Regular"/>
              </a:rPr>
              <a:t>and</a:t>
            </a:r>
            <a:r>
              <a:rPr lang="tr-TR" sz="1800" dirty="0">
                <a:latin typeface="Menlo Regular"/>
                <a:cs typeface="Menlo Regular"/>
              </a:rPr>
              <a:t> </a:t>
            </a:r>
            <a:r>
              <a:rPr lang="tr-TR" sz="1800" dirty="0" err="1">
                <a:latin typeface="Menlo Regular"/>
                <a:cs typeface="Menlo Regular"/>
              </a:rPr>
              <a:t>Herzegovina</a:t>
            </a:r>
            <a:endParaRPr lang="tr-TR" sz="1800" dirty="0">
              <a:latin typeface="Menlo Regular"/>
              <a:cs typeface="Menlo Regular"/>
            </a:endParaRPr>
          </a:p>
          <a:p>
            <a:pPr marL="0" indent="0">
              <a:buNone/>
            </a:pPr>
            <a:r>
              <a:rPr lang="tr-TR" sz="1800" dirty="0" smtClean="0">
                <a:solidFill>
                  <a:srgbClr val="BFBFBF"/>
                </a:solidFill>
                <a:latin typeface="Menlo Regular"/>
                <a:cs typeface="Menlo Regular"/>
              </a:rPr>
              <a:t>23</a:t>
            </a:r>
            <a:r>
              <a:rPr lang="tr-TR" sz="1800" dirty="0" smtClean="0">
                <a:latin typeface="Menlo Regular"/>
                <a:cs typeface="Menlo Regular"/>
              </a:rPr>
              <a:t> JP </a:t>
            </a:r>
            <a:r>
              <a:rPr lang="tr-TR" sz="1800" dirty="0">
                <a:latin typeface="Menlo Regular"/>
                <a:cs typeface="Menlo Regular"/>
              </a:rPr>
              <a:t>56.06 Japan </a:t>
            </a:r>
          </a:p>
          <a:p>
            <a:pPr marL="0" indent="0">
              <a:buNone/>
            </a:pPr>
            <a:r>
              <a:rPr lang="tr-TR" sz="1800" dirty="0" smtClean="0">
                <a:solidFill>
                  <a:srgbClr val="BFBFBF"/>
                </a:solidFill>
                <a:latin typeface="Menlo Regular"/>
                <a:cs typeface="Menlo Regular"/>
              </a:rPr>
              <a:t>24</a:t>
            </a:r>
            <a:r>
              <a:rPr lang="tr-TR" sz="1800" dirty="0" smtClean="0">
                <a:latin typeface="Menlo Regular"/>
                <a:cs typeface="Menlo Regular"/>
              </a:rPr>
              <a:t> KZ </a:t>
            </a:r>
            <a:r>
              <a:rPr lang="tr-TR" sz="1800" dirty="0">
                <a:latin typeface="Menlo Regular"/>
                <a:cs typeface="Menlo Regular"/>
              </a:rPr>
              <a:t>49.50 </a:t>
            </a:r>
            <a:r>
              <a:rPr lang="tr-TR" sz="1800" dirty="0" err="1">
                <a:latin typeface="Menlo Regular"/>
                <a:cs typeface="Menlo Regular"/>
              </a:rPr>
              <a:t>Kazakhstan</a:t>
            </a:r>
            <a:r>
              <a:rPr lang="tr-TR" sz="1800" dirty="0">
                <a:latin typeface="Menlo Regular"/>
                <a:cs typeface="Menlo Regular"/>
              </a:rPr>
              <a:t> </a:t>
            </a:r>
          </a:p>
          <a:p>
            <a:pPr marL="0" indent="0">
              <a:buNone/>
            </a:pPr>
            <a:endParaRPr lang="en-US" sz="1800" dirty="0">
              <a:latin typeface="Menlo Regular"/>
              <a:cs typeface="Menlo Regular"/>
            </a:endParaRPr>
          </a:p>
        </p:txBody>
      </p:sp>
      <p:sp>
        <p:nvSpPr>
          <p:cNvPr id="5" name="TextBox 4"/>
          <p:cNvSpPr txBox="1"/>
          <p:nvPr/>
        </p:nvSpPr>
        <p:spPr>
          <a:xfrm>
            <a:off x="180747" y="1248361"/>
            <a:ext cx="8017740" cy="830997"/>
          </a:xfrm>
          <a:prstGeom prst="rect">
            <a:avLst/>
          </a:prstGeom>
          <a:noFill/>
        </p:spPr>
        <p:txBody>
          <a:bodyPr wrap="none" rtlCol="0">
            <a:spAutoFit/>
          </a:bodyPr>
          <a:lstStyle/>
          <a:p>
            <a:r>
              <a:rPr lang="en-US" sz="1600" dirty="0" smtClean="0"/>
              <a:t>ECDSA failure rates – the % of users in each country who use RSA DNSSEC validating resolvers, </a:t>
            </a:r>
          </a:p>
          <a:p>
            <a:r>
              <a:rPr lang="en-US" sz="1600" dirty="0" smtClean="0"/>
              <a:t>but fail to validate when the DNSSEC crypto algorithm is ECC. Top 24 countries, ranked by</a:t>
            </a:r>
          </a:p>
          <a:p>
            <a:r>
              <a:rPr lang="en-US" sz="1600" dirty="0" smtClean="0"/>
              <a:t>Observed ECC Validation failure rates</a:t>
            </a:r>
            <a:endParaRPr lang="en-US" sz="1600" dirty="0"/>
          </a:p>
        </p:txBody>
      </p:sp>
    </p:spTree>
    <p:extLst>
      <p:ext uri="{BB962C8B-B14F-4D97-AF65-F5344CB8AC3E}">
        <p14:creationId xmlns:p14="http://schemas.microsoft.com/office/powerpoint/2010/main" val="14452684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30" y="-16212"/>
            <a:ext cx="8229600" cy="1143000"/>
          </a:xfrm>
        </p:spPr>
        <p:txBody>
          <a:bodyPr/>
          <a:lstStyle/>
          <a:p>
            <a:r>
              <a:rPr lang="en-US" dirty="0" smtClean="0"/>
              <a:t>Who?</a:t>
            </a:r>
            <a:endParaRPr lang="en-US" dirty="0"/>
          </a:p>
        </p:txBody>
      </p:sp>
      <p:sp>
        <p:nvSpPr>
          <p:cNvPr id="5" name="TextBox 4"/>
          <p:cNvSpPr txBox="1"/>
          <p:nvPr/>
        </p:nvSpPr>
        <p:spPr>
          <a:xfrm>
            <a:off x="132277" y="957511"/>
            <a:ext cx="8873582" cy="861774"/>
          </a:xfrm>
          <a:prstGeom prst="rect">
            <a:avLst/>
          </a:prstGeom>
          <a:noFill/>
        </p:spPr>
        <p:txBody>
          <a:bodyPr wrap="square" rtlCol="0">
            <a:spAutoFit/>
          </a:bodyPr>
          <a:lstStyle/>
          <a:p>
            <a:r>
              <a:rPr lang="en-US" sz="1200" dirty="0" smtClean="0"/>
              <a:t>ECDSA failure rates – the % of users in each AS who use RSA DNSSEC validating resolvers,  but fail to validate when the DNSSEC crypto algorithm is ECDSA – top 25 </a:t>
            </a:r>
            <a:r>
              <a:rPr lang="en-US" sz="1200" dirty="0" err="1" smtClean="0"/>
              <a:t>Ases</a:t>
            </a:r>
            <a:r>
              <a:rPr lang="en-US" sz="1200" dirty="0" smtClean="0"/>
              <a:t> ranked by ECC failure rate</a:t>
            </a:r>
          </a:p>
          <a:p>
            <a:endParaRPr lang="en-US" sz="1200" dirty="0" smtClean="0"/>
          </a:p>
          <a:p>
            <a:r>
              <a:rPr lang="en-US" sz="1200" dirty="0"/>
              <a:t> </a:t>
            </a:r>
            <a:r>
              <a:rPr lang="en-US" sz="1200" dirty="0" smtClean="0"/>
              <a:t>            </a:t>
            </a:r>
            <a:r>
              <a:rPr lang="en-US" sz="1400" b="1" dirty="0" smtClean="0"/>
              <a:t>AS       Fail Rate   Samples   AS Description</a:t>
            </a:r>
            <a:endParaRPr lang="en-US" sz="1400" b="1" dirty="0"/>
          </a:p>
        </p:txBody>
      </p:sp>
      <p:sp>
        <p:nvSpPr>
          <p:cNvPr id="7" name="Content Placeholder 6"/>
          <p:cNvSpPr>
            <a:spLocks noGrp="1"/>
          </p:cNvSpPr>
          <p:nvPr>
            <p:ph sz="half" idx="1"/>
          </p:nvPr>
        </p:nvSpPr>
        <p:spPr>
          <a:xfrm>
            <a:off x="180747" y="1727017"/>
            <a:ext cx="8229600" cy="4525963"/>
          </a:xfrm>
        </p:spPr>
        <p:txBody>
          <a:bodyPr>
            <a:noAutofit/>
          </a:bodyPr>
          <a:lstStyle/>
          <a:p>
            <a:pPr marL="0" indent="0">
              <a:buNone/>
            </a:pPr>
            <a:r>
              <a:rPr lang="en-US" sz="1100" dirty="0" smtClean="0">
                <a:latin typeface="Menlo Regular"/>
                <a:cs typeface="Menlo Regular"/>
              </a:rPr>
              <a:t> 1   7155  100.00    </a:t>
            </a:r>
            <a:r>
              <a:rPr lang="en-US" sz="1100" dirty="0">
                <a:latin typeface="Menlo Regular"/>
                <a:cs typeface="Menlo Regular"/>
              </a:rPr>
              <a:t>202 </a:t>
            </a:r>
            <a:r>
              <a:rPr lang="en-US" sz="1100" dirty="0" smtClean="0">
                <a:latin typeface="Menlo Regular"/>
                <a:cs typeface="Menlo Regular"/>
              </a:rPr>
              <a:t>  WB</a:t>
            </a:r>
            <a:r>
              <a:rPr lang="en-US" sz="1100" dirty="0">
                <a:latin typeface="Menlo Regular"/>
                <a:cs typeface="Menlo Regular"/>
              </a:rPr>
              <a:t>-DEN2 - </a:t>
            </a:r>
            <a:r>
              <a:rPr lang="en-US" sz="1100" dirty="0" err="1">
                <a:latin typeface="Menlo Regular"/>
                <a:cs typeface="Menlo Regular"/>
              </a:rPr>
              <a:t>Viasat</a:t>
            </a:r>
            <a:r>
              <a:rPr lang="en-US" sz="1100" dirty="0">
                <a:latin typeface="Menlo Regular"/>
                <a:cs typeface="Menlo Regular"/>
              </a:rPr>
              <a:t> Communications </a:t>
            </a:r>
            <a:r>
              <a:rPr lang="en-US" sz="1100" dirty="0" err="1">
                <a:latin typeface="Menlo Regular"/>
                <a:cs typeface="Menlo Regular"/>
              </a:rPr>
              <a:t>Inc.,US</a:t>
            </a:r>
            <a:endParaRPr lang="en-US" sz="1100" dirty="0">
              <a:latin typeface="Menlo Regular"/>
              <a:cs typeface="Menlo Regular"/>
            </a:endParaRPr>
          </a:p>
          <a:p>
            <a:pPr marL="0" indent="0">
              <a:buNone/>
            </a:pPr>
            <a:r>
              <a:rPr lang="en-US" sz="1100" dirty="0" smtClean="0">
                <a:latin typeface="Menlo Regular"/>
                <a:cs typeface="Menlo Regular"/>
              </a:rPr>
              <a:t> 2  44143  100.00    </a:t>
            </a:r>
            <a:r>
              <a:rPr lang="en-US" sz="1100" dirty="0">
                <a:latin typeface="Menlo Regular"/>
                <a:cs typeface="Menlo Regular"/>
              </a:rPr>
              <a:t>662 </a:t>
            </a:r>
            <a:r>
              <a:rPr lang="en-US" sz="1100" dirty="0" smtClean="0">
                <a:latin typeface="Menlo Regular"/>
                <a:cs typeface="Menlo Regular"/>
              </a:rPr>
              <a:t>  VIPMOBILE</a:t>
            </a:r>
            <a:r>
              <a:rPr lang="en-US" sz="1100" dirty="0">
                <a:latin typeface="Menlo Regular"/>
                <a:cs typeface="Menlo Regular"/>
              </a:rPr>
              <a:t>-AS </a:t>
            </a:r>
            <a:r>
              <a:rPr lang="en-US" sz="1100" dirty="0" err="1">
                <a:latin typeface="Menlo Regular"/>
                <a:cs typeface="Menlo Regular"/>
              </a:rPr>
              <a:t>Vip</a:t>
            </a:r>
            <a:r>
              <a:rPr lang="en-US" sz="1100" dirty="0">
                <a:latin typeface="Menlo Regular"/>
                <a:cs typeface="Menlo Regular"/>
              </a:rPr>
              <a:t> mobile </a:t>
            </a:r>
            <a:r>
              <a:rPr lang="en-US" sz="1100" dirty="0" err="1">
                <a:latin typeface="Menlo Regular"/>
                <a:cs typeface="Menlo Regular"/>
              </a:rPr>
              <a:t>d.o.o.,RS</a:t>
            </a:r>
            <a:endParaRPr lang="en-US" sz="1100" dirty="0">
              <a:latin typeface="Menlo Regular"/>
              <a:cs typeface="Menlo Regular"/>
            </a:endParaRPr>
          </a:p>
          <a:p>
            <a:pPr marL="0" indent="0">
              <a:buNone/>
            </a:pPr>
            <a:r>
              <a:rPr lang="en-US" sz="1100" dirty="0" smtClean="0">
                <a:latin typeface="Menlo Regular"/>
                <a:cs typeface="Menlo Regular"/>
              </a:rPr>
              <a:t> 3  22363  100.00    </a:t>
            </a:r>
            <a:r>
              <a:rPr lang="en-US" sz="1100" dirty="0">
                <a:latin typeface="Menlo Regular"/>
                <a:cs typeface="Menlo Regular"/>
              </a:rPr>
              <a:t>157 </a:t>
            </a:r>
            <a:r>
              <a:rPr lang="en-US" sz="1100" dirty="0" smtClean="0">
                <a:latin typeface="Menlo Regular"/>
                <a:cs typeface="Menlo Regular"/>
              </a:rPr>
              <a:t>  PHMGMT</a:t>
            </a:r>
            <a:r>
              <a:rPr lang="en-US" sz="1100" dirty="0">
                <a:latin typeface="Menlo Regular"/>
                <a:cs typeface="Menlo Regular"/>
              </a:rPr>
              <a:t>-AS1 - Powerhouse Management, </a:t>
            </a:r>
            <a:r>
              <a:rPr lang="en-US" sz="1100" dirty="0" err="1">
                <a:latin typeface="Menlo Regular"/>
                <a:cs typeface="Menlo Regular"/>
              </a:rPr>
              <a:t>Inc.,US</a:t>
            </a:r>
            <a:endParaRPr lang="en-US" sz="1100" dirty="0">
              <a:latin typeface="Menlo Regular"/>
              <a:cs typeface="Menlo Regular"/>
            </a:endParaRPr>
          </a:p>
          <a:p>
            <a:pPr marL="0" indent="0">
              <a:buNone/>
            </a:pPr>
            <a:r>
              <a:rPr lang="en-US" sz="1100" dirty="0" smtClean="0">
                <a:latin typeface="Menlo Regular"/>
                <a:cs typeface="Menlo Regular"/>
              </a:rPr>
              <a:t> 4  12638   99.53    </a:t>
            </a:r>
            <a:r>
              <a:rPr lang="en-US" sz="1100" dirty="0">
                <a:latin typeface="Menlo Regular"/>
                <a:cs typeface="Menlo Regular"/>
              </a:rPr>
              <a:t>215 </a:t>
            </a:r>
            <a:r>
              <a:rPr lang="en-US" sz="1100" dirty="0" smtClean="0">
                <a:latin typeface="Menlo Regular"/>
                <a:cs typeface="Menlo Regular"/>
              </a:rPr>
              <a:t>  AS12638 </a:t>
            </a:r>
            <a:r>
              <a:rPr lang="en-US" sz="1100" dirty="0">
                <a:latin typeface="Menlo Regular"/>
                <a:cs typeface="Menlo Regular"/>
              </a:rPr>
              <a:t>E-Plus </a:t>
            </a:r>
            <a:r>
              <a:rPr lang="en-US" sz="1100" dirty="0" err="1">
                <a:latin typeface="Menlo Regular"/>
                <a:cs typeface="Menlo Regular"/>
              </a:rPr>
              <a:t>Mobilfunk</a:t>
            </a:r>
            <a:r>
              <a:rPr lang="en-US" sz="1100" dirty="0">
                <a:latin typeface="Menlo Regular"/>
                <a:cs typeface="Menlo Regular"/>
              </a:rPr>
              <a:t> GmbH &amp; Co. KG,DE</a:t>
            </a:r>
          </a:p>
          <a:p>
            <a:pPr marL="0" indent="0">
              <a:buNone/>
            </a:pPr>
            <a:r>
              <a:rPr lang="en-US" sz="1100" dirty="0" smtClean="0">
                <a:latin typeface="Menlo Regular"/>
                <a:cs typeface="Menlo Regular"/>
              </a:rPr>
              <a:t> 5  33929   99.39    164   MASICOM</a:t>
            </a:r>
            <a:r>
              <a:rPr lang="en-US" sz="1100" dirty="0">
                <a:latin typeface="Menlo Regular"/>
                <a:cs typeface="Menlo Regular"/>
              </a:rPr>
              <a:t>-AS </a:t>
            </a:r>
            <a:r>
              <a:rPr lang="en-US" sz="1100" dirty="0" err="1">
                <a:latin typeface="Menlo Regular"/>
                <a:cs typeface="Menlo Regular"/>
              </a:rPr>
              <a:t>Telemach</a:t>
            </a:r>
            <a:r>
              <a:rPr lang="en-US" sz="1100" dirty="0">
                <a:latin typeface="Menlo Regular"/>
                <a:cs typeface="Menlo Regular"/>
              </a:rPr>
              <a:t> </a:t>
            </a:r>
            <a:r>
              <a:rPr lang="en-US" sz="1100" dirty="0" err="1">
                <a:latin typeface="Menlo Regular"/>
                <a:cs typeface="Menlo Regular"/>
              </a:rPr>
              <a:t>d.o.o.,SI</a:t>
            </a:r>
            <a:endParaRPr lang="en-US" sz="1100" dirty="0">
              <a:latin typeface="Menlo Regular"/>
              <a:cs typeface="Menlo Regular"/>
            </a:endParaRPr>
          </a:p>
          <a:p>
            <a:pPr marL="0" indent="0">
              <a:buNone/>
            </a:pPr>
            <a:r>
              <a:rPr lang="en-US" sz="1100" dirty="0" smtClean="0">
                <a:latin typeface="Menlo Regular"/>
                <a:cs typeface="Menlo Regular"/>
              </a:rPr>
              <a:t> 6  37457   99.36    933   Telkom</a:t>
            </a:r>
            <a:r>
              <a:rPr lang="en-US" sz="1100" dirty="0">
                <a:latin typeface="Menlo Regular"/>
                <a:cs typeface="Menlo Regular"/>
              </a:rPr>
              <a:t>-</a:t>
            </a:r>
            <a:r>
              <a:rPr lang="en-US" sz="1100" dirty="0" err="1">
                <a:latin typeface="Menlo Regular"/>
                <a:cs typeface="Menlo Regular"/>
              </a:rPr>
              <a:t>Internet,ZA</a:t>
            </a:r>
            <a:endParaRPr lang="en-US" sz="1100" dirty="0">
              <a:latin typeface="Menlo Regular"/>
              <a:cs typeface="Menlo Regular"/>
            </a:endParaRPr>
          </a:p>
          <a:p>
            <a:pPr marL="0" indent="0">
              <a:buNone/>
            </a:pPr>
            <a:r>
              <a:rPr lang="en-US" sz="1100" dirty="0" smtClean="0">
                <a:latin typeface="Menlo Regular"/>
                <a:cs typeface="Menlo Regular"/>
              </a:rPr>
              <a:t> 7  16014   99.25    398   EE</a:t>
            </a:r>
            <a:r>
              <a:rPr lang="en-US" sz="1100" dirty="0">
                <a:latin typeface="Menlo Regular"/>
                <a:cs typeface="Menlo Regular"/>
              </a:rPr>
              <a:t>-EMT AS EMT,EE</a:t>
            </a:r>
          </a:p>
          <a:p>
            <a:pPr marL="0" indent="0">
              <a:buNone/>
            </a:pPr>
            <a:r>
              <a:rPr lang="en-US" sz="1100" dirty="0" smtClean="0">
                <a:latin typeface="Menlo Regular"/>
                <a:cs typeface="Menlo Regular"/>
              </a:rPr>
              <a:t> 8  10219   99.17    362   SKYCC</a:t>
            </a:r>
            <a:r>
              <a:rPr lang="en-US" sz="1100" dirty="0">
                <a:latin typeface="Menlo Regular"/>
                <a:cs typeface="Menlo Regular"/>
              </a:rPr>
              <a:t>-AS-MAIN SKY C&amp;C LLC,MN</a:t>
            </a:r>
          </a:p>
          <a:p>
            <a:pPr marL="0" indent="0">
              <a:buNone/>
            </a:pPr>
            <a:r>
              <a:rPr lang="en-US" sz="1100" dirty="0" smtClean="0">
                <a:latin typeface="Menlo Regular"/>
                <a:cs typeface="Menlo Regular"/>
              </a:rPr>
              <a:t> 9   7679   99.11    450   QTNET </a:t>
            </a:r>
            <a:r>
              <a:rPr lang="en-US" sz="1100" dirty="0">
                <a:latin typeface="Menlo Regular"/>
                <a:cs typeface="Menlo Regular"/>
              </a:rPr>
              <a:t>Kyushu Telecommunication Network Co.,</a:t>
            </a:r>
            <a:r>
              <a:rPr lang="en-US" sz="1100" dirty="0" err="1">
                <a:latin typeface="Menlo Regular"/>
                <a:cs typeface="Menlo Regular"/>
              </a:rPr>
              <a:t>Inc</a:t>
            </a:r>
            <a:r>
              <a:rPr lang="en-US" sz="1100" dirty="0">
                <a:latin typeface="Menlo Regular"/>
                <a:cs typeface="Menlo Regular"/>
              </a:rPr>
              <a:t>.,JP</a:t>
            </a:r>
          </a:p>
          <a:p>
            <a:pPr marL="0" indent="0">
              <a:buNone/>
            </a:pPr>
            <a:r>
              <a:rPr lang="en-US" sz="1100" dirty="0" smtClean="0">
                <a:latin typeface="Menlo Regular"/>
                <a:cs typeface="Menlo Regular"/>
              </a:rPr>
              <a:t>10   1759   98.98  2,644   TSF</a:t>
            </a:r>
            <a:r>
              <a:rPr lang="en-US" sz="1100" dirty="0">
                <a:latin typeface="Menlo Regular"/>
                <a:cs typeface="Menlo Regular"/>
              </a:rPr>
              <a:t>-IP-CORE </a:t>
            </a:r>
            <a:r>
              <a:rPr lang="en-US" sz="1100" dirty="0" err="1">
                <a:latin typeface="Menlo Regular"/>
                <a:cs typeface="Menlo Regular"/>
              </a:rPr>
              <a:t>TeliaSonera</a:t>
            </a:r>
            <a:r>
              <a:rPr lang="en-US" sz="1100" dirty="0">
                <a:latin typeface="Menlo Regular"/>
                <a:cs typeface="Menlo Regular"/>
              </a:rPr>
              <a:t> Finland IP </a:t>
            </a:r>
            <a:r>
              <a:rPr lang="en-US" sz="1100" dirty="0" err="1">
                <a:latin typeface="Menlo Regular"/>
                <a:cs typeface="Menlo Regular"/>
              </a:rPr>
              <a:t>Network,FI</a:t>
            </a:r>
            <a:endParaRPr lang="en-US" sz="1100" dirty="0">
              <a:latin typeface="Menlo Regular"/>
              <a:cs typeface="Menlo Regular"/>
            </a:endParaRPr>
          </a:p>
          <a:p>
            <a:pPr marL="0" indent="0">
              <a:buNone/>
            </a:pPr>
            <a:r>
              <a:rPr lang="en-US" sz="1100" dirty="0" smtClean="0">
                <a:latin typeface="Menlo Regular"/>
                <a:cs typeface="Menlo Regular"/>
              </a:rPr>
              <a:t>11  11815   98.97    291   </a:t>
            </a:r>
            <a:r>
              <a:rPr lang="en-US" sz="1100" dirty="0" err="1" smtClean="0">
                <a:latin typeface="Menlo Regular"/>
                <a:cs typeface="Menlo Regular"/>
              </a:rPr>
              <a:t>Cooperativa</a:t>
            </a:r>
            <a:r>
              <a:rPr lang="en-US" sz="1100" dirty="0" smtClean="0">
                <a:latin typeface="Menlo Regular"/>
                <a:cs typeface="Menlo Regular"/>
              </a:rPr>
              <a:t> </a:t>
            </a:r>
            <a:r>
              <a:rPr lang="en-US" sz="1100" dirty="0" err="1">
                <a:latin typeface="Menlo Regular"/>
                <a:cs typeface="Menlo Regular"/>
              </a:rPr>
              <a:t>Telefonica</a:t>
            </a:r>
            <a:r>
              <a:rPr lang="en-US" sz="1100" dirty="0">
                <a:latin typeface="Menlo Regular"/>
                <a:cs typeface="Menlo Regular"/>
              </a:rPr>
              <a:t> de V.G.G. </a:t>
            </a:r>
            <a:r>
              <a:rPr lang="en-US" sz="1100" dirty="0" err="1">
                <a:latin typeface="Menlo Regular"/>
                <a:cs typeface="Menlo Regular"/>
              </a:rPr>
              <a:t>Ltda</a:t>
            </a:r>
            <a:r>
              <a:rPr lang="en-US" sz="1100" dirty="0">
                <a:latin typeface="Menlo Regular"/>
                <a:cs typeface="Menlo Regular"/>
              </a:rPr>
              <a:t>.,AR</a:t>
            </a:r>
          </a:p>
          <a:p>
            <a:pPr marL="0" indent="0">
              <a:buNone/>
            </a:pPr>
            <a:r>
              <a:rPr lang="en-US" sz="1100" dirty="0" smtClean="0">
                <a:latin typeface="Menlo Regular"/>
                <a:cs typeface="Menlo Regular"/>
              </a:rPr>
              <a:t>12  16232   98.79  1,238   ASN</a:t>
            </a:r>
            <a:r>
              <a:rPr lang="en-US" sz="1100" dirty="0">
                <a:latin typeface="Menlo Regular"/>
                <a:cs typeface="Menlo Regular"/>
              </a:rPr>
              <a:t>-TIM TIM (Telecom Italia Mobile) Autonomous </a:t>
            </a:r>
            <a:r>
              <a:rPr lang="en-US" sz="1100" dirty="0" err="1">
                <a:latin typeface="Menlo Regular"/>
                <a:cs typeface="Menlo Regular"/>
              </a:rPr>
              <a:t>System,IT</a:t>
            </a:r>
            <a:endParaRPr lang="en-US" sz="1100" dirty="0">
              <a:latin typeface="Menlo Regular"/>
              <a:cs typeface="Menlo Regular"/>
            </a:endParaRPr>
          </a:p>
          <a:p>
            <a:pPr marL="0" indent="0">
              <a:buNone/>
            </a:pPr>
            <a:r>
              <a:rPr lang="en-US" sz="1100" dirty="0" smtClean="0">
                <a:latin typeface="Menlo Regular"/>
                <a:cs typeface="Menlo Regular"/>
              </a:rPr>
              <a:t>13   5603   98.77  5,039   SIOL</a:t>
            </a:r>
            <a:r>
              <a:rPr lang="en-US" sz="1100" dirty="0">
                <a:latin typeface="Menlo Regular"/>
                <a:cs typeface="Menlo Regular"/>
              </a:rPr>
              <a:t>-NET Telekom </a:t>
            </a:r>
            <a:r>
              <a:rPr lang="en-US" sz="1100" dirty="0" err="1">
                <a:latin typeface="Menlo Regular"/>
                <a:cs typeface="Menlo Regular"/>
              </a:rPr>
              <a:t>Slovenije</a:t>
            </a:r>
            <a:r>
              <a:rPr lang="en-US" sz="1100" dirty="0">
                <a:latin typeface="Menlo Regular"/>
                <a:cs typeface="Menlo Regular"/>
              </a:rPr>
              <a:t> </a:t>
            </a:r>
            <a:r>
              <a:rPr lang="en-US" sz="1100" dirty="0" err="1">
                <a:latin typeface="Menlo Regular"/>
                <a:cs typeface="Menlo Regular"/>
              </a:rPr>
              <a:t>d.d.,SI</a:t>
            </a:r>
            <a:endParaRPr lang="en-US" sz="1100" dirty="0">
              <a:latin typeface="Menlo Regular"/>
              <a:cs typeface="Menlo Regular"/>
            </a:endParaRPr>
          </a:p>
          <a:p>
            <a:pPr marL="0" indent="0">
              <a:buNone/>
            </a:pPr>
            <a:r>
              <a:rPr lang="en-US" sz="1100" dirty="0" smtClean="0">
                <a:latin typeface="Menlo Regular"/>
                <a:cs typeface="Menlo Regular"/>
              </a:rPr>
              <a:t>14  17711   98.71    155   NDHU</a:t>
            </a:r>
            <a:r>
              <a:rPr lang="en-US" sz="1100" dirty="0">
                <a:latin typeface="Menlo Regular"/>
                <a:cs typeface="Menlo Regular"/>
              </a:rPr>
              <a:t>-TW National Dong </a:t>
            </a:r>
            <a:r>
              <a:rPr lang="en-US" sz="1100" dirty="0" err="1">
                <a:latin typeface="Menlo Regular"/>
                <a:cs typeface="Menlo Regular"/>
              </a:rPr>
              <a:t>Hwa</a:t>
            </a:r>
            <a:r>
              <a:rPr lang="en-US" sz="1100" dirty="0">
                <a:latin typeface="Menlo Regular"/>
                <a:cs typeface="Menlo Regular"/>
              </a:rPr>
              <a:t> </a:t>
            </a:r>
            <a:r>
              <a:rPr lang="en-US" sz="1100" dirty="0" err="1">
                <a:latin typeface="Menlo Regular"/>
                <a:cs typeface="Menlo Regular"/>
              </a:rPr>
              <a:t>University,TW</a:t>
            </a:r>
            <a:endParaRPr lang="en-US" sz="1100" dirty="0">
              <a:latin typeface="Menlo Regular"/>
              <a:cs typeface="Menlo Regular"/>
            </a:endParaRPr>
          </a:p>
          <a:p>
            <a:pPr marL="0" indent="0">
              <a:buNone/>
            </a:pPr>
            <a:r>
              <a:rPr lang="en-US" sz="1100" dirty="0" smtClean="0">
                <a:latin typeface="Menlo Regular"/>
                <a:cs typeface="Menlo Regular"/>
              </a:rPr>
              <a:t>15   4804   98.70  1,456   MPX</a:t>
            </a:r>
            <a:r>
              <a:rPr lang="en-US" sz="1100" dirty="0">
                <a:latin typeface="Menlo Regular"/>
                <a:cs typeface="Menlo Regular"/>
              </a:rPr>
              <a:t>-AS </a:t>
            </a:r>
            <a:r>
              <a:rPr lang="en-US" sz="1100" dirty="0" err="1">
                <a:latin typeface="Menlo Regular"/>
                <a:cs typeface="Menlo Regular"/>
              </a:rPr>
              <a:t>Microplex</a:t>
            </a:r>
            <a:r>
              <a:rPr lang="en-US" sz="1100" dirty="0">
                <a:latin typeface="Menlo Regular"/>
                <a:cs typeface="Menlo Regular"/>
              </a:rPr>
              <a:t> PTY LTD,AU</a:t>
            </a:r>
          </a:p>
          <a:p>
            <a:pPr marL="0" indent="0">
              <a:buNone/>
            </a:pPr>
            <a:r>
              <a:rPr lang="en-US" sz="1100" dirty="0" smtClean="0">
                <a:latin typeface="Menlo Regular"/>
                <a:cs typeface="Menlo Regular"/>
              </a:rPr>
              <a:t>16  12644   98.60    930   TELEMACH </a:t>
            </a:r>
            <a:r>
              <a:rPr lang="en-US" sz="1100" dirty="0" err="1">
                <a:latin typeface="Menlo Regular"/>
                <a:cs typeface="Menlo Regular"/>
              </a:rPr>
              <a:t>Telemach</a:t>
            </a:r>
            <a:r>
              <a:rPr lang="en-US" sz="1100" dirty="0">
                <a:latin typeface="Menlo Regular"/>
                <a:cs typeface="Menlo Regular"/>
              </a:rPr>
              <a:t> Autonomous </a:t>
            </a:r>
            <a:r>
              <a:rPr lang="en-US" sz="1100" dirty="0" err="1">
                <a:latin typeface="Menlo Regular"/>
                <a:cs typeface="Menlo Regular"/>
              </a:rPr>
              <a:t>System,SI</a:t>
            </a:r>
            <a:endParaRPr lang="en-US" sz="1100" dirty="0">
              <a:latin typeface="Menlo Regular"/>
              <a:cs typeface="Menlo Regular"/>
            </a:endParaRPr>
          </a:p>
          <a:p>
            <a:pPr marL="0" indent="0">
              <a:buNone/>
            </a:pPr>
            <a:r>
              <a:rPr lang="en-US" sz="1100" dirty="0" smtClean="0">
                <a:latin typeface="Menlo Regular"/>
                <a:cs typeface="Menlo Regular"/>
              </a:rPr>
              <a:t>17  15735   98.58  1,059   DATASTREAM</a:t>
            </a:r>
            <a:r>
              <a:rPr lang="en-US" sz="1100" dirty="0">
                <a:latin typeface="Menlo Regular"/>
                <a:cs typeface="Menlo Regular"/>
              </a:rPr>
              <a:t>-NET GO </a:t>
            </a:r>
            <a:r>
              <a:rPr lang="en-US" sz="1100" dirty="0" err="1">
                <a:latin typeface="Menlo Regular"/>
                <a:cs typeface="Menlo Regular"/>
              </a:rPr>
              <a:t>p.l.c.,MT</a:t>
            </a:r>
            <a:endParaRPr lang="en-US" sz="1100" dirty="0">
              <a:latin typeface="Menlo Regular"/>
              <a:cs typeface="Menlo Regular"/>
            </a:endParaRPr>
          </a:p>
          <a:p>
            <a:pPr marL="0" indent="0">
              <a:buNone/>
            </a:pPr>
            <a:r>
              <a:rPr lang="en-US" sz="1100" dirty="0" smtClean="0">
                <a:latin typeface="Menlo Regular"/>
                <a:cs typeface="Menlo Regular"/>
              </a:rPr>
              <a:t>18  53142   98.57    210   </a:t>
            </a:r>
            <a:r>
              <a:rPr lang="en-US" sz="1100" dirty="0" err="1" smtClean="0">
                <a:latin typeface="Menlo Regular"/>
                <a:cs typeface="Menlo Regular"/>
              </a:rPr>
              <a:t>Friburgo</a:t>
            </a:r>
            <a:r>
              <a:rPr lang="en-US" sz="1100" dirty="0" smtClean="0">
                <a:latin typeface="Menlo Regular"/>
                <a:cs typeface="Menlo Regular"/>
              </a:rPr>
              <a:t> </a:t>
            </a:r>
            <a:r>
              <a:rPr lang="en-US" sz="1100" dirty="0">
                <a:latin typeface="Menlo Regular"/>
                <a:cs typeface="Menlo Regular"/>
              </a:rPr>
              <a:t>Online LTDA ME,BR</a:t>
            </a:r>
          </a:p>
          <a:p>
            <a:pPr marL="0" indent="0">
              <a:buNone/>
            </a:pPr>
            <a:r>
              <a:rPr lang="en-US" sz="1100" dirty="0" smtClean="0">
                <a:latin typeface="Menlo Regular"/>
                <a:cs typeface="Menlo Regular"/>
              </a:rPr>
              <a:t>19  41164   98.13    267   GET</a:t>
            </a:r>
            <a:r>
              <a:rPr lang="en-US" sz="1100" dirty="0">
                <a:latin typeface="Menlo Regular"/>
                <a:cs typeface="Menlo Regular"/>
              </a:rPr>
              <a:t>-NO GET </a:t>
            </a:r>
            <a:r>
              <a:rPr lang="en-US" sz="1100" dirty="0" err="1">
                <a:latin typeface="Menlo Regular"/>
                <a:cs typeface="Menlo Regular"/>
              </a:rPr>
              <a:t>Norway,NO</a:t>
            </a:r>
            <a:endParaRPr lang="en-US" sz="1100" dirty="0">
              <a:latin typeface="Menlo Regular"/>
              <a:cs typeface="Menlo Regular"/>
            </a:endParaRPr>
          </a:p>
          <a:p>
            <a:pPr marL="0" indent="0">
              <a:buNone/>
            </a:pPr>
            <a:r>
              <a:rPr lang="en-US" sz="1100" dirty="0" smtClean="0">
                <a:latin typeface="Menlo Regular"/>
                <a:cs typeface="Menlo Regular"/>
              </a:rPr>
              <a:t>20   7992   97.94    679   COGECOWAVE </a:t>
            </a:r>
            <a:r>
              <a:rPr lang="en-US" sz="1100" dirty="0">
                <a:latin typeface="Menlo Regular"/>
                <a:cs typeface="Menlo Regular"/>
              </a:rPr>
              <a:t>- </a:t>
            </a:r>
            <a:r>
              <a:rPr lang="en-US" sz="1100" dirty="0" err="1">
                <a:latin typeface="Menlo Regular"/>
                <a:cs typeface="Menlo Regular"/>
              </a:rPr>
              <a:t>Cogeco</a:t>
            </a:r>
            <a:r>
              <a:rPr lang="en-US" sz="1100" dirty="0">
                <a:latin typeface="Menlo Regular"/>
                <a:cs typeface="Menlo Regular"/>
              </a:rPr>
              <a:t> </a:t>
            </a:r>
            <a:r>
              <a:rPr lang="en-US" sz="1100" dirty="0" err="1">
                <a:latin typeface="Menlo Regular"/>
                <a:cs typeface="Menlo Regular"/>
              </a:rPr>
              <a:t>Cable,CA</a:t>
            </a:r>
            <a:endParaRPr lang="en-US" sz="1100" dirty="0">
              <a:latin typeface="Menlo Regular"/>
              <a:cs typeface="Menlo Regular"/>
            </a:endParaRPr>
          </a:p>
          <a:p>
            <a:pPr marL="0" indent="0">
              <a:buNone/>
            </a:pPr>
            <a:r>
              <a:rPr lang="en-US" sz="1100" dirty="0" smtClean="0">
                <a:latin typeface="Menlo Regular"/>
                <a:cs typeface="Menlo Regular"/>
              </a:rPr>
              <a:t>21  44489   97.31    335   STARNET </a:t>
            </a:r>
            <a:r>
              <a:rPr lang="en-US" sz="1100" dirty="0" err="1">
                <a:latin typeface="Menlo Regular"/>
                <a:cs typeface="Menlo Regular"/>
              </a:rPr>
              <a:t>Starnet</a:t>
            </a:r>
            <a:r>
              <a:rPr lang="en-US" sz="1100" dirty="0">
                <a:latin typeface="Menlo Regular"/>
                <a:cs typeface="Menlo Regular"/>
              </a:rPr>
              <a:t> </a:t>
            </a:r>
            <a:r>
              <a:rPr lang="en-US" sz="1100" dirty="0" err="1">
                <a:latin typeface="Menlo Regular"/>
                <a:cs typeface="Menlo Regular"/>
              </a:rPr>
              <a:t>s.r.o.,CZ</a:t>
            </a:r>
            <a:endParaRPr lang="en-US" sz="1100" dirty="0">
              <a:latin typeface="Menlo Regular"/>
              <a:cs typeface="Menlo Regular"/>
            </a:endParaRPr>
          </a:p>
          <a:p>
            <a:pPr marL="0" indent="0">
              <a:buNone/>
            </a:pPr>
            <a:r>
              <a:rPr lang="en-US" sz="1100" dirty="0" smtClean="0">
                <a:latin typeface="Menlo Regular"/>
                <a:cs typeface="Menlo Regular"/>
              </a:rPr>
              <a:t>22  39651   96.82    943   COMHEM</a:t>
            </a:r>
            <a:r>
              <a:rPr lang="en-US" sz="1100" dirty="0">
                <a:latin typeface="Menlo Regular"/>
                <a:cs typeface="Menlo Regular"/>
              </a:rPr>
              <a:t>-SWEDEN Com Hem </a:t>
            </a:r>
            <a:r>
              <a:rPr lang="en-US" sz="1100" dirty="0" err="1">
                <a:latin typeface="Menlo Regular"/>
                <a:cs typeface="Menlo Regular"/>
              </a:rPr>
              <a:t>Sweden,SE</a:t>
            </a:r>
            <a:endParaRPr lang="en-US" sz="1100" dirty="0">
              <a:latin typeface="Menlo Regular"/>
              <a:cs typeface="Menlo Regular"/>
            </a:endParaRPr>
          </a:p>
          <a:p>
            <a:pPr marL="0" indent="0">
              <a:buNone/>
            </a:pPr>
            <a:r>
              <a:rPr lang="en-US" sz="1100" dirty="0" smtClean="0">
                <a:latin typeface="Menlo Regular"/>
                <a:cs typeface="Menlo Regular"/>
              </a:rPr>
              <a:t>23  27813   96.70    485   </a:t>
            </a:r>
            <a:r>
              <a:rPr lang="en-US" sz="1100" dirty="0" err="1" smtClean="0">
                <a:latin typeface="Menlo Regular"/>
                <a:cs typeface="Menlo Regular"/>
              </a:rPr>
              <a:t>Teledifusora</a:t>
            </a:r>
            <a:r>
              <a:rPr lang="en-US" sz="1100" dirty="0" smtClean="0">
                <a:latin typeface="Menlo Regular"/>
                <a:cs typeface="Menlo Regular"/>
              </a:rPr>
              <a:t> </a:t>
            </a:r>
            <a:r>
              <a:rPr lang="en-US" sz="1100" dirty="0">
                <a:latin typeface="Menlo Regular"/>
                <a:cs typeface="Menlo Regular"/>
              </a:rPr>
              <a:t>S.A.,AR</a:t>
            </a:r>
          </a:p>
          <a:p>
            <a:pPr marL="0" indent="0">
              <a:buNone/>
            </a:pPr>
            <a:r>
              <a:rPr lang="en-US" sz="1100" dirty="0" smtClean="0">
                <a:latin typeface="Menlo Regular"/>
                <a:cs typeface="Menlo Regular"/>
              </a:rPr>
              <a:t>24  47956   96.50    371   XFONE </a:t>
            </a:r>
            <a:r>
              <a:rPr lang="en-US" sz="1100" dirty="0">
                <a:latin typeface="Menlo Regular"/>
                <a:cs typeface="Menlo Regular"/>
              </a:rPr>
              <a:t>XFONE COMMUNICATION LTD,IL</a:t>
            </a:r>
          </a:p>
          <a:p>
            <a:pPr marL="0" indent="0">
              <a:buNone/>
            </a:pPr>
            <a:r>
              <a:rPr lang="en-US" sz="1100" dirty="0" smtClean="0">
                <a:latin typeface="Menlo Regular"/>
                <a:cs typeface="Menlo Regular"/>
              </a:rPr>
              <a:t>25  52263   96.14    233   </a:t>
            </a:r>
            <a:r>
              <a:rPr lang="en-US" sz="1100" dirty="0" err="1" smtClean="0">
                <a:latin typeface="Menlo Regular"/>
                <a:cs typeface="Menlo Regular"/>
              </a:rPr>
              <a:t>Telecable</a:t>
            </a:r>
            <a:r>
              <a:rPr lang="en-US" sz="1100" dirty="0" smtClean="0">
                <a:latin typeface="Menlo Regular"/>
                <a:cs typeface="Menlo Regular"/>
              </a:rPr>
              <a:t> </a:t>
            </a:r>
            <a:r>
              <a:rPr lang="en-US" sz="1100" dirty="0" err="1">
                <a:latin typeface="Menlo Regular"/>
                <a:cs typeface="Menlo Regular"/>
              </a:rPr>
              <a:t>Economico</a:t>
            </a:r>
            <a:r>
              <a:rPr lang="en-US" sz="1100" dirty="0">
                <a:latin typeface="Menlo Regular"/>
                <a:cs typeface="Menlo Regular"/>
              </a:rPr>
              <a:t> S.A.,</a:t>
            </a:r>
            <a:r>
              <a:rPr lang="en-US" sz="1100" dirty="0" smtClean="0">
                <a:latin typeface="Menlo Regular"/>
                <a:cs typeface="Menlo Regular"/>
              </a:rPr>
              <a:t>CR</a:t>
            </a:r>
            <a:endParaRPr lang="en-US" sz="1100" dirty="0">
              <a:latin typeface="Menlo Regular"/>
              <a:cs typeface="Menlo Regular"/>
            </a:endParaRPr>
          </a:p>
        </p:txBody>
      </p:sp>
    </p:spTree>
    <p:extLst>
      <p:ext uri="{BB962C8B-B14F-4D97-AF65-F5344CB8AC3E}">
        <p14:creationId xmlns:p14="http://schemas.microsoft.com/office/powerpoint/2010/main" val="16872815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a:t>
            </a:r>
            <a:endParaRPr lang="en-US" dirty="0"/>
          </a:p>
        </p:txBody>
      </p:sp>
      <p:sp>
        <p:nvSpPr>
          <p:cNvPr id="3" name="Content Placeholder 2"/>
          <p:cNvSpPr>
            <a:spLocks noGrp="1"/>
          </p:cNvSpPr>
          <p:nvPr>
            <p:ph idx="1"/>
          </p:nvPr>
        </p:nvSpPr>
        <p:spPr/>
        <p:txBody>
          <a:bodyPr/>
          <a:lstStyle/>
          <a:p>
            <a:pPr marL="0" indent="0">
              <a:buNone/>
            </a:pPr>
            <a:r>
              <a:rPr lang="en-US" dirty="0" smtClean="0"/>
              <a:t>IPR issues:</a:t>
            </a:r>
          </a:p>
          <a:p>
            <a:r>
              <a:rPr lang="en-US" dirty="0" err="1" smtClean="0"/>
              <a:t>OpenSSL</a:t>
            </a:r>
            <a:r>
              <a:rPr lang="en-US" dirty="0" smtClean="0"/>
              <a:t> only added ECDSA support as from 0.9.8 (2005)</a:t>
            </a:r>
          </a:p>
          <a:p>
            <a:r>
              <a:rPr lang="en-US" dirty="0" smtClean="0"/>
              <a:t>Other bundles and specific builds added ECC support later</a:t>
            </a:r>
          </a:p>
          <a:p>
            <a:r>
              <a:rPr lang="en-US" dirty="0" smtClean="0"/>
              <a:t>Others still do not include ECC today</a:t>
            </a:r>
          </a:p>
          <a:p>
            <a:endParaRPr lang="en-US" dirty="0"/>
          </a:p>
        </p:txBody>
      </p:sp>
    </p:spTree>
    <p:extLst>
      <p:ext uri="{BB962C8B-B14F-4D97-AF65-F5344CB8AC3E}">
        <p14:creationId xmlns:p14="http://schemas.microsoft.com/office/powerpoint/2010/main" val="355939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ECDSA</a:t>
            </a:r>
            <a:endParaRPr lang="en-US" dirty="0"/>
          </a:p>
        </p:txBody>
      </p:sp>
      <p:sp>
        <p:nvSpPr>
          <p:cNvPr id="3" name="Content Placeholder 2"/>
          <p:cNvSpPr>
            <a:spLocks noGrp="1"/>
          </p:cNvSpPr>
          <p:nvPr>
            <p:ph idx="1"/>
          </p:nvPr>
        </p:nvSpPr>
        <p:spPr/>
        <p:txBody>
          <a:bodyPr>
            <a:normAutofit lnSpcReduction="10000"/>
          </a:bodyPr>
          <a:lstStyle/>
          <a:p>
            <a:r>
              <a:rPr lang="en-US" dirty="0" smtClean="0"/>
              <a:t>Elliptic Curve Cryptography allows for the construction of “strong” public/private key pairs with key lengths that are far shorter than equivalent strength keys using RSA </a:t>
            </a:r>
          </a:p>
          <a:p>
            <a:pPr marL="457200" lvl="1" indent="0">
              <a:buNone/>
            </a:pPr>
            <a:r>
              <a:rPr lang="en-US" sz="1800" dirty="0" smtClean="0"/>
              <a:t>“256-bit ECC public key should provide comparable security to a 3072-bit RSA public key” *</a:t>
            </a:r>
          </a:p>
          <a:p>
            <a:pPr marL="457200" lvl="1" indent="0">
              <a:buNone/>
            </a:pPr>
            <a:endParaRPr lang="en-US" sz="1800" dirty="0" smtClean="0"/>
          </a:p>
          <a:p>
            <a:r>
              <a:rPr lang="en-US" dirty="0" smtClean="0"/>
              <a:t>And the DNS protocol has some sensitivities over size</a:t>
            </a:r>
          </a:p>
          <a:p>
            <a:pPr lvl="1"/>
            <a:r>
              <a:rPr lang="en-US" dirty="0" smtClean="0"/>
              <a:t>UDP fragmentation has it’s issues in V4 and V6</a:t>
            </a:r>
          </a:p>
          <a:p>
            <a:endParaRPr lang="en-US" sz="2200" dirty="0"/>
          </a:p>
        </p:txBody>
      </p:sp>
      <p:sp>
        <p:nvSpPr>
          <p:cNvPr id="4" name="Rectangle 3"/>
          <p:cNvSpPr/>
          <p:nvPr/>
        </p:nvSpPr>
        <p:spPr>
          <a:xfrm>
            <a:off x="5704400" y="6604056"/>
            <a:ext cx="3376538" cy="246221"/>
          </a:xfrm>
          <a:prstGeom prst="rect">
            <a:avLst/>
          </a:prstGeom>
        </p:spPr>
        <p:txBody>
          <a:bodyPr wrap="square">
            <a:spAutoFit/>
          </a:bodyPr>
          <a:lstStyle/>
          <a:p>
            <a:r>
              <a:rPr lang="en-US" sz="1000" dirty="0" smtClean="0"/>
              <a:t>* http</a:t>
            </a:r>
            <a:r>
              <a:rPr lang="en-US" sz="1000" dirty="0"/>
              <a:t>://</a:t>
            </a:r>
            <a:r>
              <a:rPr lang="en-US" sz="1000" dirty="0" err="1"/>
              <a:t>en.wikipedia.org</a:t>
            </a:r>
            <a:r>
              <a:rPr lang="en-US" sz="1000" dirty="0"/>
              <a:t>/wiki/</a:t>
            </a:r>
            <a:r>
              <a:rPr lang="en-US" sz="1000" dirty="0" err="1"/>
              <a:t>Elliptic_curve_cryptography</a:t>
            </a:r>
            <a:endParaRPr lang="en-US" sz="1000" dirty="0"/>
          </a:p>
        </p:txBody>
      </p:sp>
    </p:spTree>
    <p:extLst>
      <p:ext uri="{BB962C8B-B14F-4D97-AF65-F5344CB8AC3E}">
        <p14:creationId xmlns:p14="http://schemas.microsoft.com/office/powerpoint/2010/main" val="2121442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Tree>
    <p:extLst>
      <p:ext uri="{BB962C8B-B14F-4D97-AF65-F5344CB8AC3E}">
        <p14:creationId xmlns:p14="http://schemas.microsoft.com/office/powerpoint/2010/main" val="3675088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Words of the Ancients</a:t>
            </a:r>
            <a:endParaRPr lang="en-US" dirty="0"/>
          </a:p>
        </p:txBody>
      </p:sp>
      <p:pic>
        <p:nvPicPr>
          <p:cNvPr id="4" name="Content Placeholder 3"/>
          <p:cNvPicPr>
            <a:picLocks noGrp="1" noChangeAspect="1"/>
          </p:cNvPicPr>
          <p:nvPr>
            <p:ph idx="1"/>
          </p:nvPr>
        </p:nvPicPr>
        <p:blipFill>
          <a:blip r:embed="rId2"/>
          <a:srcRect t="14115" b="14115"/>
          <a:stretch>
            <a:fillRect/>
          </a:stretch>
        </p:blipFill>
        <p:spPr/>
      </p:pic>
      <p:sp>
        <p:nvSpPr>
          <p:cNvPr id="5" name="TextBox 4"/>
          <p:cNvSpPr txBox="1"/>
          <p:nvPr/>
        </p:nvSpPr>
        <p:spPr>
          <a:xfrm>
            <a:off x="1357587" y="2575035"/>
            <a:ext cx="6236137" cy="1754327"/>
          </a:xfrm>
          <a:prstGeom prst="rect">
            <a:avLst/>
          </a:prstGeom>
          <a:solidFill>
            <a:schemeClr val="bg1">
              <a:alpha val="82000"/>
            </a:schemeClr>
          </a:solidFill>
        </p:spPr>
        <p:txBody>
          <a:bodyPr wrap="square" rtlCol="0">
            <a:spAutoFit/>
          </a:bodyPr>
          <a:lstStyle/>
          <a:p>
            <a:r>
              <a:rPr lang="en-US" dirty="0" smtClean="0"/>
              <a:t>RFC 4035</a:t>
            </a:r>
          </a:p>
          <a:p>
            <a:endParaRPr lang="en-US" dirty="0"/>
          </a:p>
          <a:p>
            <a:r>
              <a:rPr lang="en-US" dirty="0" smtClean="0"/>
              <a:t>If </a:t>
            </a:r>
            <a:r>
              <a:rPr lang="en-US" dirty="0"/>
              <a:t>the resolver does not support any of the algorithms listed in an authenticated DS </a:t>
            </a:r>
            <a:r>
              <a:rPr lang="en-US" dirty="0" err="1"/>
              <a:t>RRset</a:t>
            </a:r>
            <a:r>
              <a:rPr lang="en-US" dirty="0"/>
              <a:t>, then the resolver will not be able to verify the authentication path to the child zone. In this case, the resolver SHOULD treat the child zone as if it were unsigned.</a:t>
            </a:r>
          </a:p>
        </p:txBody>
      </p:sp>
    </p:spTree>
    <p:extLst>
      <p:ext uri="{BB962C8B-B14F-4D97-AF65-F5344CB8AC3E}">
        <p14:creationId xmlns:p14="http://schemas.microsoft.com/office/powerpoint/2010/main" val="245254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Google’s Public DNS?</a:t>
            </a:r>
            <a:endParaRPr lang="en-US" dirty="0"/>
          </a:p>
        </p:txBody>
      </p:sp>
      <p:sp>
        <p:nvSpPr>
          <p:cNvPr id="3" name="Content Placeholder 2"/>
          <p:cNvSpPr>
            <a:spLocks noGrp="1"/>
          </p:cNvSpPr>
          <p:nvPr>
            <p:ph idx="1"/>
          </p:nvPr>
        </p:nvSpPr>
        <p:spPr/>
        <p:txBody>
          <a:bodyPr>
            <a:normAutofit/>
          </a:bodyPr>
          <a:lstStyle/>
          <a:p>
            <a:pPr marL="0" indent="0">
              <a:buNone/>
            </a:pPr>
            <a:r>
              <a:rPr lang="en-US" sz="1050" dirty="0" smtClean="0">
                <a:latin typeface="Lucida Console"/>
                <a:cs typeface="Lucida Console"/>
              </a:rPr>
              <a:t>$ dig </a:t>
            </a:r>
            <a:r>
              <a:rPr lang="en-US" sz="1050" dirty="0">
                <a:latin typeface="Lucida Console"/>
                <a:cs typeface="Lucida Console"/>
              </a:rPr>
              <a:t>geoff.00001.bad.x.dotnxdomain.net @8.8.8.8</a:t>
            </a:r>
          </a:p>
          <a:p>
            <a:pPr marL="0" indent="0">
              <a:buNone/>
            </a:pPr>
            <a:endParaRPr lang="en-US" sz="1050" dirty="0">
              <a:latin typeface="Lucida Console"/>
              <a:cs typeface="Lucida Console"/>
            </a:endParaRPr>
          </a:p>
          <a:p>
            <a:pPr marL="0" indent="0">
              <a:buNone/>
            </a:pPr>
            <a:r>
              <a:rPr lang="fr-FR" sz="1050" dirty="0">
                <a:latin typeface="Lucida Console"/>
                <a:cs typeface="Lucida Console"/>
              </a:rPr>
              <a:t>; &lt;&lt;&gt;&gt; </a:t>
            </a:r>
            <a:r>
              <a:rPr lang="fr-FR" sz="1050" dirty="0" err="1">
                <a:latin typeface="Lucida Console"/>
                <a:cs typeface="Lucida Console"/>
              </a:rPr>
              <a:t>DiG</a:t>
            </a:r>
            <a:r>
              <a:rPr lang="fr-FR" sz="1050" dirty="0">
                <a:latin typeface="Lucida Console"/>
                <a:cs typeface="Lucida Console"/>
              </a:rPr>
              <a:t> 9.9.5-P1 &lt;&lt;&gt;&gt; geoff.00001.bad.x.dotnxdomain.net @8.8.8.8</a:t>
            </a:r>
          </a:p>
          <a:p>
            <a:pPr marL="0" indent="0">
              <a:buNone/>
            </a:pPr>
            <a:r>
              <a:rPr lang="fr-FR" sz="1050" dirty="0">
                <a:latin typeface="Lucida Console"/>
                <a:cs typeface="Lucida Console"/>
              </a:rPr>
              <a:t>;; global options: +cmd</a:t>
            </a:r>
          </a:p>
          <a:p>
            <a:pPr marL="0" indent="0">
              <a:buNone/>
            </a:pPr>
            <a:r>
              <a:rPr lang="fr-FR" sz="1050" dirty="0">
                <a:latin typeface="Lucida Console"/>
                <a:cs typeface="Lucida Console"/>
              </a:rPr>
              <a:t>;; </a:t>
            </a:r>
            <a:r>
              <a:rPr lang="fr-FR" sz="1050" dirty="0" err="1">
                <a:latin typeface="Lucida Console"/>
                <a:cs typeface="Lucida Console"/>
              </a:rPr>
              <a:t>Got</a:t>
            </a:r>
            <a:r>
              <a:rPr lang="fr-FR" sz="1050" dirty="0">
                <a:latin typeface="Lucida Console"/>
                <a:cs typeface="Lucida Console"/>
              </a:rPr>
              <a:t> </a:t>
            </a:r>
            <a:r>
              <a:rPr lang="fr-FR" sz="1050" dirty="0" err="1">
                <a:latin typeface="Lucida Console"/>
                <a:cs typeface="Lucida Console"/>
              </a:rPr>
              <a:t>answer</a:t>
            </a:r>
            <a:r>
              <a:rPr lang="fr-FR" sz="1050" dirty="0">
                <a:latin typeface="Lucida Console"/>
                <a:cs typeface="Lucida Console"/>
              </a:rPr>
              <a:t>:</a:t>
            </a:r>
          </a:p>
          <a:p>
            <a:pPr marL="0" indent="0">
              <a:buNone/>
            </a:pPr>
            <a:r>
              <a:rPr lang="fr-FR" sz="1050" dirty="0">
                <a:latin typeface="Lucida Console"/>
                <a:cs typeface="Lucida Console"/>
              </a:rPr>
              <a:t>;; -&gt;&gt;HEADER&lt;&lt;- </a:t>
            </a:r>
            <a:r>
              <a:rPr lang="fr-FR" sz="1050" dirty="0" err="1">
                <a:latin typeface="Lucida Console"/>
                <a:cs typeface="Lucida Console"/>
              </a:rPr>
              <a:t>opcode</a:t>
            </a:r>
            <a:r>
              <a:rPr lang="fr-FR" sz="1050" dirty="0">
                <a:latin typeface="Lucida Console"/>
                <a:cs typeface="Lucida Console"/>
              </a:rPr>
              <a:t>: QUERY, </a:t>
            </a:r>
            <a:r>
              <a:rPr lang="fr-FR" sz="1050" dirty="0" err="1">
                <a:latin typeface="Lucida Console"/>
                <a:cs typeface="Lucida Console"/>
              </a:rPr>
              <a:t>status</a:t>
            </a:r>
            <a:r>
              <a:rPr lang="fr-FR" sz="1050" dirty="0">
                <a:latin typeface="Lucida Console"/>
                <a:cs typeface="Lucida Console"/>
              </a:rPr>
              <a:t>: NOERROR, id: 1767</a:t>
            </a:r>
          </a:p>
          <a:p>
            <a:pPr marL="0" indent="0">
              <a:buNone/>
            </a:pPr>
            <a:r>
              <a:rPr lang="fr-FR" sz="1050" dirty="0">
                <a:latin typeface="Lucida Console"/>
                <a:cs typeface="Lucida Console"/>
              </a:rPr>
              <a:t>;; flags: </a:t>
            </a:r>
            <a:r>
              <a:rPr lang="fr-FR" sz="1050" dirty="0" err="1">
                <a:latin typeface="Lucida Console"/>
                <a:cs typeface="Lucida Console"/>
              </a:rPr>
              <a:t>qr</a:t>
            </a:r>
            <a:r>
              <a:rPr lang="fr-FR" sz="1050" dirty="0">
                <a:latin typeface="Lucida Console"/>
                <a:cs typeface="Lucida Console"/>
              </a:rPr>
              <a:t> rd ra; QUERY: 1, ANSWER: 1, AUTHORITY: 0, ADDITIONAL: 1</a:t>
            </a:r>
          </a:p>
          <a:p>
            <a:pPr marL="0" indent="0">
              <a:buNone/>
            </a:pPr>
            <a:endParaRPr lang="fr-FR" sz="1050" dirty="0">
              <a:latin typeface="Lucida Console"/>
              <a:cs typeface="Lucida Console"/>
            </a:endParaRPr>
          </a:p>
          <a:p>
            <a:pPr marL="0" indent="0">
              <a:buNone/>
            </a:pPr>
            <a:r>
              <a:rPr lang="fr-FR" sz="1050" dirty="0">
                <a:latin typeface="Lucida Console"/>
                <a:cs typeface="Lucida Console"/>
              </a:rPr>
              <a:t>;; OPT PSEUDOSECTION:</a:t>
            </a:r>
          </a:p>
          <a:p>
            <a:pPr marL="0" indent="0">
              <a:buNone/>
            </a:pPr>
            <a:r>
              <a:rPr lang="fr-FR" sz="1050" dirty="0">
                <a:latin typeface="Lucida Console"/>
                <a:cs typeface="Lucida Console"/>
              </a:rPr>
              <a:t>; EDNS: version: 0, flags:; </a:t>
            </a:r>
            <a:r>
              <a:rPr lang="fr-FR" sz="1050" dirty="0" err="1">
                <a:latin typeface="Lucida Console"/>
                <a:cs typeface="Lucida Console"/>
              </a:rPr>
              <a:t>udp</a:t>
            </a:r>
            <a:r>
              <a:rPr lang="fr-FR" sz="1050" dirty="0">
                <a:latin typeface="Lucida Console"/>
                <a:cs typeface="Lucida Console"/>
              </a:rPr>
              <a:t>: 512</a:t>
            </a:r>
          </a:p>
          <a:p>
            <a:pPr marL="0" indent="0">
              <a:buNone/>
            </a:pPr>
            <a:r>
              <a:rPr lang="fr-FR" sz="1050" dirty="0">
                <a:latin typeface="Lucida Console"/>
                <a:cs typeface="Lucida Console"/>
              </a:rPr>
              <a:t>;; QUESTION SECTION:</a:t>
            </a:r>
          </a:p>
          <a:p>
            <a:pPr marL="0" indent="0">
              <a:buNone/>
            </a:pPr>
            <a:r>
              <a:rPr lang="fr-FR" sz="1050" dirty="0">
                <a:latin typeface="Lucida Console"/>
                <a:cs typeface="Lucida Console"/>
              </a:rPr>
              <a:t>;geoff.00001.bad.x.dotnxdomain.net. IN	A</a:t>
            </a:r>
          </a:p>
          <a:p>
            <a:pPr marL="0" indent="0">
              <a:buNone/>
            </a:pPr>
            <a:endParaRPr lang="fr-FR" sz="1050" dirty="0">
              <a:latin typeface="Lucida Console"/>
              <a:cs typeface="Lucida Console"/>
            </a:endParaRPr>
          </a:p>
          <a:p>
            <a:pPr marL="0" indent="0">
              <a:buNone/>
            </a:pPr>
            <a:r>
              <a:rPr lang="fr-FR" sz="1050" dirty="0">
                <a:latin typeface="Lucida Console"/>
                <a:cs typeface="Lucida Console"/>
              </a:rPr>
              <a:t>;; ANSWER SECTION:</a:t>
            </a:r>
          </a:p>
          <a:p>
            <a:pPr marL="0" indent="0">
              <a:buNone/>
            </a:pPr>
            <a:r>
              <a:rPr lang="fr-FR" sz="1050" dirty="0">
                <a:latin typeface="Lucida Console"/>
                <a:cs typeface="Lucida Console"/>
              </a:rPr>
              <a:t>geoff.00001.bad.x.dotnxdomain.net. 3587	IN A	203.133.248.10</a:t>
            </a:r>
          </a:p>
          <a:p>
            <a:pPr marL="0" indent="0">
              <a:buNone/>
            </a:pPr>
            <a:endParaRPr lang="fr-FR" sz="1050" dirty="0">
              <a:latin typeface="Lucida Console"/>
              <a:cs typeface="Lucida Console"/>
            </a:endParaRPr>
          </a:p>
          <a:p>
            <a:pPr marL="0" indent="0">
              <a:buNone/>
            </a:pPr>
            <a:r>
              <a:rPr lang="fr-FR" sz="1050" dirty="0">
                <a:latin typeface="Lucida Console"/>
                <a:cs typeface="Lucida Console"/>
              </a:rPr>
              <a:t>;; </a:t>
            </a:r>
            <a:r>
              <a:rPr lang="fr-FR" sz="1050" dirty="0" err="1">
                <a:latin typeface="Lucida Console"/>
                <a:cs typeface="Lucida Console"/>
              </a:rPr>
              <a:t>Query</a:t>
            </a:r>
            <a:r>
              <a:rPr lang="fr-FR" sz="1050" dirty="0">
                <a:latin typeface="Lucida Console"/>
                <a:cs typeface="Lucida Console"/>
              </a:rPr>
              <a:t> time: 12 msec</a:t>
            </a:r>
          </a:p>
          <a:p>
            <a:pPr marL="0" indent="0">
              <a:buNone/>
            </a:pPr>
            <a:r>
              <a:rPr lang="fr-FR" sz="1050" dirty="0">
                <a:latin typeface="Lucida Console"/>
                <a:cs typeface="Lucida Console"/>
              </a:rPr>
              <a:t>;; SERVER: 8.8.8.8#53(8.8.8.8)</a:t>
            </a:r>
          </a:p>
          <a:p>
            <a:pPr marL="0" indent="0">
              <a:buNone/>
            </a:pPr>
            <a:r>
              <a:rPr lang="en-US" sz="1050" dirty="0">
                <a:latin typeface="Lucida Console"/>
                <a:cs typeface="Lucida Console"/>
              </a:rPr>
              <a:t>;; WHEN: Mon Oct 20 19:25:52 UTC 2014</a:t>
            </a:r>
          </a:p>
          <a:p>
            <a:pPr marL="0" indent="0">
              <a:buNone/>
            </a:pPr>
            <a:r>
              <a:rPr lang="da-DK" sz="1050" dirty="0">
                <a:latin typeface="Lucida Console"/>
                <a:cs typeface="Lucida Console"/>
              </a:rPr>
              <a:t>;; MSG SIZE  </a:t>
            </a:r>
            <a:r>
              <a:rPr lang="da-DK" sz="1050" dirty="0" err="1">
                <a:latin typeface="Lucida Console"/>
                <a:cs typeface="Lucida Console"/>
              </a:rPr>
              <a:t>rcvd</a:t>
            </a:r>
            <a:r>
              <a:rPr lang="da-DK" sz="1050" dirty="0">
                <a:latin typeface="Lucida Console"/>
                <a:cs typeface="Lucida Console"/>
              </a:rPr>
              <a:t>: 78</a:t>
            </a:r>
          </a:p>
          <a:p>
            <a:pPr marL="0" indent="0">
              <a:buNone/>
            </a:pPr>
            <a:endParaRPr lang="da-DK" sz="1050" dirty="0">
              <a:latin typeface="Lucida Console"/>
              <a:cs typeface="Lucida Console"/>
            </a:endParaRPr>
          </a:p>
        </p:txBody>
      </p:sp>
      <p:sp>
        <p:nvSpPr>
          <p:cNvPr id="4" name="Freeform 3"/>
          <p:cNvSpPr/>
          <p:nvPr/>
        </p:nvSpPr>
        <p:spPr>
          <a:xfrm>
            <a:off x="1624928" y="2472836"/>
            <a:ext cx="787019" cy="927470"/>
          </a:xfrm>
          <a:custGeom>
            <a:avLst/>
            <a:gdLst>
              <a:gd name="connsiteX0" fmla="*/ 166905 w 787019"/>
              <a:gd name="connsiteY0" fmla="*/ 571781 h 927470"/>
              <a:gd name="connsiteX1" fmla="*/ 619212 w 787019"/>
              <a:gd name="connsiteY1" fmla="*/ 684867 h 927470"/>
              <a:gd name="connsiteX2" fmla="*/ 784478 w 787019"/>
              <a:gd name="connsiteY2" fmla="*/ 415201 h 927470"/>
              <a:gd name="connsiteX3" fmla="*/ 680099 w 787019"/>
              <a:gd name="connsiteY3" fmla="*/ 75943 h 927470"/>
              <a:gd name="connsiteX4" fmla="*/ 201697 w 787019"/>
              <a:gd name="connsiteY4" fmla="*/ 41148 h 927470"/>
              <a:gd name="connsiteX5" fmla="*/ 1638 w 787019"/>
              <a:gd name="connsiteY5" fmla="*/ 563082 h 927470"/>
              <a:gd name="connsiteX6" fmla="*/ 297378 w 787019"/>
              <a:gd name="connsiteY6" fmla="*/ 902340 h 927470"/>
              <a:gd name="connsiteX7" fmla="*/ 401756 w 787019"/>
              <a:gd name="connsiteY7" fmla="*/ 902340 h 92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7019" h="927470">
                <a:moveTo>
                  <a:pt x="166905" y="571781"/>
                </a:moveTo>
                <a:cubicBezTo>
                  <a:pt x="341594" y="641372"/>
                  <a:pt x="516283" y="710964"/>
                  <a:pt x="619212" y="684867"/>
                </a:cubicBezTo>
                <a:cubicBezTo>
                  <a:pt x="722141" y="658770"/>
                  <a:pt x="774330" y="516688"/>
                  <a:pt x="784478" y="415201"/>
                </a:cubicBezTo>
                <a:cubicBezTo>
                  <a:pt x="794626" y="313714"/>
                  <a:pt x="777229" y="138285"/>
                  <a:pt x="680099" y="75943"/>
                </a:cubicBezTo>
                <a:cubicBezTo>
                  <a:pt x="582969" y="13601"/>
                  <a:pt x="314774" y="-40042"/>
                  <a:pt x="201697" y="41148"/>
                </a:cubicBezTo>
                <a:cubicBezTo>
                  <a:pt x="88620" y="122338"/>
                  <a:pt x="-14309" y="419550"/>
                  <a:pt x="1638" y="563082"/>
                </a:cubicBezTo>
                <a:cubicBezTo>
                  <a:pt x="17585" y="706614"/>
                  <a:pt x="230692" y="845797"/>
                  <a:pt x="297378" y="902340"/>
                </a:cubicBezTo>
                <a:cubicBezTo>
                  <a:pt x="364064" y="958883"/>
                  <a:pt x="401756" y="902340"/>
                  <a:pt x="401756" y="90234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3279227" y="5777984"/>
            <a:ext cx="5577552" cy="369332"/>
          </a:xfrm>
          <a:prstGeom prst="rect">
            <a:avLst/>
          </a:prstGeom>
          <a:noFill/>
        </p:spPr>
        <p:txBody>
          <a:bodyPr wrap="none" rtlCol="0">
            <a:spAutoFit/>
          </a:bodyPr>
          <a:lstStyle/>
          <a:p>
            <a:r>
              <a:rPr lang="en-US" dirty="0" smtClean="0">
                <a:solidFill>
                  <a:srgbClr val="FF0000"/>
                </a:solidFill>
                <a:latin typeface="AhnbergHand"/>
                <a:cs typeface="AhnbergHand"/>
              </a:rPr>
              <a:t>The ‘ad’ flag is missing </a:t>
            </a:r>
            <a:r>
              <a:rPr lang="en-US" dirty="0">
                <a:solidFill>
                  <a:srgbClr val="FF0000"/>
                </a:solidFill>
                <a:latin typeface="AhnbergHand"/>
                <a:cs typeface="AhnbergHand"/>
              </a:rPr>
              <a:t>f</a:t>
            </a:r>
            <a:r>
              <a:rPr lang="en-US" dirty="0" smtClean="0">
                <a:solidFill>
                  <a:srgbClr val="FF0000"/>
                </a:solidFill>
                <a:latin typeface="AhnbergHand"/>
                <a:cs typeface="AhnbergHand"/>
              </a:rPr>
              <a:t>rom the response!</a:t>
            </a:r>
            <a:endParaRPr lang="en-US" dirty="0">
              <a:solidFill>
                <a:srgbClr val="FF0000"/>
              </a:solidFill>
              <a:latin typeface="AhnbergHand"/>
              <a:cs typeface="AhnbergHand"/>
            </a:endParaRPr>
          </a:p>
        </p:txBody>
      </p:sp>
      <p:sp>
        <p:nvSpPr>
          <p:cNvPr id="6" name="Freeform 5"/>
          <p:cNvSpPr/>
          <p:nvPr/>
        </p:nvSpPr>
        <p:spPr>
          <a:xfrm>
            <a:off x="2451511" y="3000471"/>
            <a:ext cx="3037243" cy="2628536"/>
          </a:xfrm>
          <a:custGeom>
            <a:avLst/>
            <a:gdLst>
              <a:gd name="connsiteX0" fmla="*/ 3019667 w 3037243"/>
              <a:gd name="connsiteY0" fmla="*/ 2566829 h 2628536"/>
              <a:gd name="connsiteX1" fmla="*/ 3019667 w 3037243"/>
              <a:gd name="connsiteY1" fmla="*/ 2505936 h 2628536"/>
              <a:gd name="connsiteX2" fmla="*/ 2837005 w 3037243"/>
              <a:gd name="connsiteY2" fmla="*/ 1462068 h 2628536"/>
              <a:gd name="connsiteX3" fmla="*/ 1314817 w 3037243"/>
              <a:gd name="connsiteY3" fmla="*/ 557382 h 2628536"/>
              <a:gd name="connsiteX4" fmla="*/ 36179 w 3037243"/>
              <a:gd name="connsiteY4" fmla="*/ 78942 h 2628536"/>
              <a:gd name="connsiteX5" fmla="*/ 340616 w 3037243"/>
              <a:gd name="connsiteY5" fmla="*/ 652 h 2628536"/>
              <a:gd name="connsiteX6" fmla="*/ 18782 w 3037243"/>
              <a:gd name="connsiteY6" fmla="*/ 52845 h 2628536"/>
              <a:gd name="connsiteX7" fmla="*/ 36179 w 3037243"/>
              <a:gd name="connsiteY7" fmla="*/ 235522 h 262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7243" h="2628536">
                <a:moveTo>
                  <a:pt x="3019667" y="2566829"/>
                </a:moveTo>
                <a:cubicBezTo>
                  <a:pt x="3034889" y="2628446"/>
                  <a:pt x="3050111" y="2690063"/>
                  <a:pt x="3019667" y="2505936"/>
                </a:cubicBezTo>
                <a:cubicBezTo>
                  <a:pt x="2989223" y="2321809"/>
                  <a:pt x="3121147" y="1786827"/>
                  <a:pt x="2837005" y="1462068"/>
                </a:cubicBezTo>
                <a:cubicBezTo>
                  <a:pt x="2552863" y="1137309"/>
                  <a:pt x="1781621" y="787903"/>
                  <a:pt x="1314817" y="557382"/>
                </a:cubicBezTo>
                <a:cubicBezTo>
                  <a:pt x="848013" y="326861"/>
                  <a:pt x="198546" y="171730"/>
                  <a:pt x="36179" y="78942"/>
                </a:cubicBezTo>
                <a:cubicBezTo>
                  <a:pt x="-126188" y="-13846"/>
                  <a:pt x="343515" y="5001"/>
                  <a:pt x="340616" y="652"/>
                </a:cubicBezTo>
                <a:cubicBezTo>
                  <a:pt x="337716" y="-3698"/>
                  <a:pt x="69521" y="13700"/>
                  <a:pt x="18782" y="52845"/>
                </a:cubicBezTo>
                <a:cubicBezTo>
                  <a:pt x="-31958" y="91990"/>
                  <a:pt x="36179" y="235522"/>
                  <a:pt x="36179" y="23552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66108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If 8.8.8.8 does not validate ECDSA</a:t>
            </a:r>
            <a:endParaRPr lang="en-US" dirty="0"/>
          </a:p>
        </p:txBody>
      </p:sp>
      <p:sp>
        <p:nvSpPr>
          <p:cNvPr id="3" name="Content Placeholder 2"/>
          <p:cNvSpPr>
            <a:spLocks noGrp="1"/>
          </p:cNvSpPr>
          <p:nvPr>
            <p:ph idx="1"/>
          </p:nvPr>
        </p:nvSpPr>
        <p:spPr>
          <a:xfrm>
            <a:off x="457200" y="1643296"/>
            <a:ext cx="8459382" cy="4525963"/>
          </a:xfrm>
        </p:spPr>
        <p:txBody>
          <a:bodyPr>
            <a:normAutofit/>
          </a:bodyPr>
          <a:lstStyle/>
          <a:p>
            <a:pPr marL="0" indent="0">
              <a:buNone/>
            </a:pPr>
            <a:r>
              <a:rPr lang="en-US" sz="1200" dirty="0" smtClean="0">
                <a:latin typeface="Menlo Regular"/>
                <a:cs typeface="Menlo Regular"/>
              </a:rPr>
              <a:t>Data collection: 10/9/14 – 4/10/14</a:t>
            </a:r>
          </a:p>
          <a:p>
            <a:pPr marL="0" indent="0">
              <a:buNone/>
            </a:pPr>
            <a:endParaRPr lang="en-US" sz="1200" dirty="0">
              <a:latin typeface="Menlo Regular"/>
              <a:cs typeface="Menlo Regular"/>
            </a:endParaRPr>
          </a:p>
          <a:p>
            <a:pPr marL="0" indent="0">
              <a:buNone/>
            </a:pPr>
            <a:r>
              <a:rPr lang="en-US" sz="1200" dirty="0" smtClean="0">
                <a:latin typeface="Menlo Regular"/>
                <a:cs typeface="Menlo Regular"/>
              </a:rPr>
              <a:t>552,104 clients who appear to be exclusively using RSA DNSSEC-Validating resolvers</a:t>
            </a:r>
          </a:p>
          <a:p>
            <a:pPr marL="0" indent="0">
              <a:buNone/>
            </a:pPr>
            <a:endParaRPr lang="en-US" sz="1200" dirty="0" smtClean="0">
              <a:latin typeface="Menlo Regular"/>
              <a:cs typeface="Menlo Regular"/>
            </a:endParaRPr>
          </a:p>
          <a:p>
            <a:pPr marL="0" indent="0">
              <a:buNone/>
            </a:pPr>
            <a:r>
              <a:rPr lang="en-US" sz="1200" dirty="0" smtClean="0">
                <a:latin typeface="Menlo Regular"/>
                <a:cs typeface="Menlo Regular"/>
              </a:rPr>
              <a:t>ECC Results:</a:t>
            </a:r>
            <a:endParaRPr lang="en-US" sz="1200" dirty="0">
              <a:latin typeface="Menlo Regular"/>
              <a:cs typeface="Menlo Regular"/>
            </a:endParaRPr>
          </a:p>
          <a:p>
            <a:pPr marL="0" indent="0">
              <a:buNone/>
            </a:pPr>
            <a:r>
              <a:rPr lang="en-US" sz="1200" dirty="0">
                <a:latin typeface="Menlo Regular"/>
                <a:cs typeface="Menlo Regular"/>
              </a:rPr>
              <a:t> </a:t>
            </a:r>
            <a:r>
              <a:rPr lang="en-US" sz="1200" dirty="0" smtClean="0">
                <a:latin typeface="Menlo Regular"/>
                <a:cs typeface="Menlo Regular"/>
              </a:rPr>
              <a:t> Success</a:t>
            </a:r>
            <a:r>
              <a:rPr lang="en-US" sz="1200" dirty="0">
                <a:latin typeface="Menlo Regular"/>
                <a:cs typeface="Menlo Regular"/>
              </a:rPr>
              <a:t>: </a:t>
            </a:r>
            <a:r>
              <a:rPr lang="en-US" sz="1200" dirty="0" smtClean="0">
                <a:latin typeface="Menlo Regular"/>
                <a:cs typeface="Menlo Regular"/>
              </a:rPr>
              <a:t>      </a:t>
            </a:r>
            <a:r>
              <a:rPr lang="en-US" sz="1200" dirty="0" smtClean="0">
                <a:latin typeface="Menlo Regular"/>
                <a:cs typeface="Menlo Regular"/>
              </a:rPr>
              <a:t>24.59%   130,220  </a:t>
            </a:r>
            <a:r>
              <a:rPr lang="en-US" sz="1200" dirty="0" smtClean="0">
                <a:latin typeface="Menlo Regular"/>
                <a:cs typeface="Menlo Regular"/>
              </a:rPr>
              <a:t>Saw fetch </a:t>
            </a:r>
            <a:r>
              <a:rPr lang="en-US" sz="1200" dirty="0">
                <a:latin typeface="Menlo Regular"/>
                <a:cs typeface="Menlo Regular"/>
              </a:rPr>
              <a:t>of the DNSSEC RRs and </a:t>
            </a:r>
            <a:r>
              <a:rPr lang="en-US" sz="1200" dirty="0" smtClean="0">
                <a:latin typeface="Menlo Regular"/>
                <a:cs typeface="Menlo Regular"/>
              </a:rPr>
              <a:t>the URL</a:t>
            </a:r>
            <a:endParaRPr lang="en-US" sz="1200" dirty="0">
              <a:latin typeface="Menlo Regular"/>
              <a:cs typeface="Menlo Regular"/>
            </a:endParaRPr>
          </a:p>
          <a:p>
            <a:pPr marL="0" indent="0">
              <a:buNone/>
            </a:pPr>
            <a:endParaRPr lang="en-US" sz="1200" dirty="0" smtClean="0">
              <a:latin typeface="Menlo Regular"/>
              <a:cs typeface="Menlo Regular"/>
            </a:endParaRPr>
          </a:p>
          <a:p>
            <a:pPr marL="0" indent="0">
              <a:buNone/>
            </a:pPr>
            <a:r>
              <a:rPr lang="en-US" sz="1200" b="1" dirty="0" smtClean="0">
                <a:latin typeface="Menlo Regular"/>
                <a:cs typeface="Menlo Regular"/>
              </a:rPr>
              <a:t>Apparent </a:t>
            </a:r>
            <a:r>
              <a:rPr lang="en-US" sz="1200" b="1" dirty="0" smtClean="0">
                <a:latin typeface="Menlo Regular"/>
                <a:cs typeface="Menlo Regular"/>
              </a:rPr>
              <a:t>Fail: </a:t>
            </a:r>
            <a:r>
              <a:rPr lang="en-US" sz="1200" b="1" dirty="0" smtClean="0">
                <a:latin typeface="Menlo Regular"/>
                <a:cs typeface="Menlo Regular"/>
              </a:rPr>
              <a:t>  76.41%   421,884</a:t>
            </a:r>
            <a:endParaRPr lang="en-US" sz="1200" b="1" dirty="0" smtClean="0">
              <a:latin typeface="Menlo Regular"/>
              <a:cs typeface="Menlo Regular"/>
            </a:endParaRPr>
          </a:p>
          <a:p>
            <a:pPr marL="0" indent="0">
              <a:buNone/>
            </a:pPr>
            <a:endParaRPr lang="en-US" sz="1200" b="1" dirty="0">
              <a:latin typeface="Menlo Regular"/>
              <a:cs typeface="Menlo Regular"/>
            </a:endParaRPr>
          </a:p>
        </p:txBody>
      </p:sp>
    </p:spTree>
    <p:extLst>
      <p:ext uri="{BB962C8B-B14F-4D97-AF65-F5344CB8AC3E}">
        <p14:creationId xmlns:p14="http://schemas.microsoft.com/office/powerpoint/2010/main" val="35102940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Is ECDSA </a:t>
            </a:r>
            <a:r>
              <a:rPr lang="en-US" dirty="0" smtClean="0"/>
              <a:t>a viable </a:t>
            </a:r>
            <a:r>
              <a:rPr lang="en-US" dirty="0" smtClean="0"/>
              <a:t>crypto </a:t>
            </a:r>
            <a:r>
              <a:rPr lang="en-US" dirty="0" smtClean="0"/>
              <a:t>algorithm for DNSSEC?</a:t>
            </a:r>
            <a:endParaRPr lang="en-US" dirty="0"/>
          </a:p>
        </p:txBody>
      </p:sp>
      <p:sp>
        <p:nvSpPr>
          <p:cNvPr id="3" name="Content Placeholder 2"/>
          <p:cNvSpPr>
            <a:spLocks noGrp="1"/>
          </p:cNvSpPr>
          <p:nvPr>
            <p:ph idx="1"/>
          </p:nvPr>
        </p:nvSpPr>
        <p:spPr/>
        <p:txBody>
          <a:bodyPr/>
          <a:lstStyle/>
          <a:p>
            <a:pPr marL="0" indent="0">
              <a:buNone/>
            </a:pPr>
            <a:r>
              <a:rPr lang="en-AU" dirty="0" smtClean="0"/>
              <a:t>If the aim is to detect efforts to compromise the DNS for the signed zone, then signing a zone with ECDSA limits the number of DNS resolvers who will validate the signature</a:t>
            </a:r>
          </a:p>
          <a:p>
            <a:pPr marL="0" indent="0">
              <a:buNone/>
            </a:pPr>
            <a:endParaRPr lang="en-AU" dirty="0" smtClean="0"/>
          </a:p>
          <a:p>
            <a:pPr marL="0" indent="0">
              <a:buNone/>
            </a:pPr>
            <a:r>
              <a:rPr lang="en-AU" dirty="0" smtClean="0"/>
              <a:t>Which is a shame, because the shorter key lengths could be attractive for DNS over UDP</a:t>
            </a:r>
            <a:endParaRPr lang="en-AU" dirty="0" smtClean="0"/>
          </a:p>
          <a:p>
            <a:pPr marL="0" indent="0">
              <a:buNone/>
            </a:pPr>
            <a:endParaRPr lang="en-AU" dirty="0"/>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680704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smtClean="0"/>
              <a:t>So lets use ECDSA for DNSSEC</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lvl="1"/>
            <a:r>
              <a:rPr lang="en-US" dirty="0" smtClean="0"/>
              <a:t>Yes</a:t>
            </a:r>
            <a:r>
              <a:rPr lang="en-US" dirty="0" smtClean="0"/>
              <a:t>?</a:t>
            </a:r>
            <a:endParaRPr lang="en-US" dirty="0"/>
          </a:p>
          <a:p>
            <a:pPr lvl="1"/>
            <a:r>
              <a:rPr lang="en-US" dirty="0" smtClean="0"/>
              <a:t>Or maybe that</a:t>
            </a:r>
            <a:r>
              <a:rPr lang="fr-FR" dirty="0" smtClean="0"/>
              <a:t>’</a:t>
            </a:r>
            <a:r>
              <a:rPr lang="en-US" dirty="0" smtClean="0"/>
              <a:t>s a Bad Idea!</a:t>
            </a:r>
          </a:p>
          <a:p>
            <a:pPr lvl="1"/>
            <a:endParaRPr lang="en-US" dirty="0" smtClean="0"/>
          </a:p>
          <a:p>
            <a:pPr lvl="1"/>
            <a:endParaRPr lang="en-US" dirty="0"/>
          </a:p>
          <a:p>
            <a:pPr lvl="1"/>
            <a:endParaRPr lang="en-US" dirty="0"/>
          </a:p>
          <a:p>
            <a:pPr lvl="1"/>
            <a:r>
              <a:rPr lang="en-US" dirty="0" smtClean="0"/>
              <a:t>Is </a:t>
            </a:r>
            <a:r>
              <a:rPr lang="en-US" dirty="0" smtClean="0"/>
              <a:t>ECDSA a “well supported” crypto protocol?</a:t>
            </a:r>
          </a:p>
          <a:p>
            <a:pPr lvl="1"/>
            <a:r>
              <a:rPr lang="en-US" dirty="0" smtClean="0"/>
              <a:t>If you signed </a:t>
            </a:r>
            <a:r>
              <a:rPr lang="en-US" dirty="0" smtClean="0"/>
              <a:t>using ECDSA would they validate it?</a:t>
            </a:r>
            <a:endParaRPr lang="en-US" dirty="0" smtClean="0"/>
          </a:p>
        </p:txBody>
      </p:sp>
    </p:spTree>
    <p:extLst>
      <p:ext uri="{BB962C8B-B14F-4D97-AF65-F5344CB8AC3E}">
        <p14:creationId xmlns:p14="http://schemas.microsoft.com/office/powerpoint/2010/main" val="27919649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p:txBody>
          <a:bodyPr>
            <a:normAutofit fontScale="92500"/>
          </a:bodyPr>
          <a:lstStyle/>
          <a:p>
            <a:pPr marL="0" indent="0">
              <a:buNone/>
            </a:pPr>
            <a:r>
              <a:rPr lang="en-US" dirty="0" smtClean="0"/>
              <a:t>We used the Google Ad network to deliver a set of DNS tests to clients to determine whether (or not) they use DNSSEC validating resolvers</a:t>
            </a:r>
          </a:p>
          <a:p>
            <a:pPr marL="0" indent="0">
              <a:buNone/>
            </a:pPr>
            <a:endParaRPr lang="en-US" dirty="0" smtClean="0"/>
          </a:p>
          <a:p>
            <a:pPr marL="0" indent="0">
              <a:buNone/>
            </a:pPr>
            <a:r>
              <a:rPr lang="en-US" dirty="0" smtClean="0"/>
              <a:t>We used 4 tests:</a:t>
            </a:r>
          </a:p>
          <a:p>
            <a:pPr marL="971550" lvl="1" indent="-514350">
              <a:buFont typeface="+mj-lt"/>
              <a:buAutoNum type="arabicPeriod"/>
            </a:pPr>
            <a:r>
              <a:rPr lang="en-US" dirty="0" smtClean="0"/>
              <a:t>no DNSSEC-signature at all</a:t>
            </a:r>
          </a:p>
          <a:p>
            <a:pPr marL="971550" lvl="1" indent="-514350">
              <a:buFont typeface="+mj-lt"/>
              <a:buAutoNum type="arabicPeriod"/>
            </a:pPr>
            <a:r>
              <a:rPr lang="en-US" dirty="0" smtClean="0"/>
              <a:t>DNSSEC signature using RSA-based algorithm</a:t>
            </a:r>
          </a:p>
          <a:p>
            <a:pPr marL="971550" lvl="1" indent="-514350">
              <a:buFont typeface="+mj-lt"/>
              <a:buAutoNum type="arabicPeriod"/>
            </a:pPr>
            <a:r>
              <a:rPr lang="en-US" dirty="0" smtClean="0"/>
              <a:t>DNSSEC signature using broken RSA-based algorithm</a:t>
            </a:r>
          </a:p>
          <a:p>
            <a:pPr marL="971550" lvl="1" indent="-514350">
              <a:buFont typeface="+mj-lt"/>
              <a:buAutoNum type="arabicPeriod"/>
            </a:pPr>
            <a:r>
              <a:rPr lang="en-US" dirty="0" smtClean="0"/>
              <a:t>DNSSEC signature using ECDSA P-256 algorithm</a:t>
            </a:r>
          </a:p>
        </p:txBody>
      </p:sp>
    </p:spTree>
    <p:extLst>
      <p:ext uri="{BB962C8B-B14F-4D97-AF65-F5344CB8AC3E}">
        <p14:creationId xmlns:p14="http://schemas.microsoft.com/office/powerpoint/2010/main" val="565779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Test Environment</a:t>
            </a:r>
            <a:endParaRPr lang="en-US" dirty="0"/>
          </a:p>
        </p:txBody>
      </p:sp>
      <p:sp>
        <p:nvSpPr>
          <p:cNvPr id="3" name="Content Placeholder 2"/>
          <p:cNvSpPr>
            <a:spLocks noGrp="1"/>
          </p:cNvSpPr>
          <p:nvPr>
            <p:ph idx="1"/>
          </p:nvPr>
        </p:nvSpPr>
        <p:spPr>
          <a:xfrm>
            <a:off x="457200" y="1600200"/>
            <a:ext cx="8229600" cy="1676721"/>
          </a:xfrm>
        </p:spPr>
        <p:txBody>
          <a:bodyPr>
            <a:normAutofit/>
          </a:bodyPr>
          <a:lstStyle/>
          <a:p>
            <a:pPr marL="0" indent="0">
              <a:buNone/>
            </a:pPr>
            <a:r>
              <a:rPr lang="fr-FR" sz="1200" dirty="0" smtClean="0">
                <a:latin typeface="Menlo Bold"/>
                <a:cs typeface="Menlo Bold"/>
              </a:rPr>
              <a:t>d.t10000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vne0001.4f167.z.dashnxdomain.net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e.t10000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vne0001.4f167.z.dotnxdomain.net</a:t>
            </a:r>
          </a:p>
          <a:p>
            <a:pPr marL="0" indent="0">
              <a:buNone/>
            </a:pPr>
            <a:endParaRPr lang="fr-FR" sz="1200" dirty="0">
              <a:latin typeface="Menlo Bold"/>
              <a:cs typeface="Menlo Bold"/>
            </a:endParaRPr>
          </a:p>
          <a:p>
            <a:pPr marL="0" indent="0">
              <a:buNone/>
            </a:pPr>
            <a:r>
              <a:rPr lang="fr-FR" sz="1200" dirty="0" smtClean="0">
                <a:latin typeface="Menlo Bold"/>
                <a:cs typeface="Menlo Bold"/>
              </a:rPr>
              <a:t>f.t10000</a:t>
            </a:r>
            <a:r>
              <a:rPr lang="fr-FR" sz="1200" dirty="0">
                <a:latin typeface="Menlo Bold"/>
                <a:cs typeface="Menlo Bold"/>
              </a:rPr>
              <a:t>.</a:t>
            </a:r>
            <a:r>
              <a:rPr lang="fr-FR" sz="1200" dirty="0" smtClean="0">
                <a:latin typeface="Menlo Bold"/>
                <a:cs typeface="Menlo Bold"/>
              </a:rPr>
              <a:t>u</a:t>
            </a:r>
            <a:r>
              <a:rPr lang="fr-FR" sz="1200" dirty="0">
                <a:latin typeface="Menlo Bold"/>
                <a:cs typeface="Menlo Bold"/>
              </a:rPr>
              <a:t>2045476887.s1412035201</a:t>
            </a:r>
            <a:r>
              <a:rPr lang="fr-FR" sz="1200" dirty="0" smtClean="0">
                <a:latin typeface="Menlo Bold"/>
                <a:cs typeface="Menlo Bold"/>
              </a:rPr>
              <a:t>.</a:t>
            </a:r>
            <a:r>
              <a:rPr lang="fr-FR" sz="1200" dirty="0">
                <a:latin typeface="Menlo Bold"/>
                <a:cs typeface="Menlo Bold"/>
              </a:rPr>
              <a:t>i5053.</a:t>
            </a:r>
            <a:r>
              <a:rPr lang="fr-FR" sz="1200" dirty="0" smtClean="0">
                <a:latin typeface="Menlo Bold"/>
                <a:cs typeface="Menlo Bold"/>
              </a:rPr>
              <a:t>vne0001.4f168.z.dotnxdomain.net</a:t>
            </a:r>
          </a:p>
          <a:p>
            <a:pPr marL="0" indent="0">
              <a:buNone/>
            </a:pPr>
            <a:endParaRPr lang="fr-FR" sz="1200" dirty="0" smtClean="0">
              <a:latin typeface="Menlo Bold"/>
              <a:cs typeface="Menlo Bold"/>
            </a:endParaRPr>
          </a:p>
          <a:p>
            <a:pPr marL="0" indent="0">
              <a:buNone/>
            </a:pPr>
            <a:r>
              <a:rPr lang="fr-FR" sz="1200" dirty="0">
                <a:latin typeface="Menlo Bold"/>
                <a:cs typeface="Menlo Bold"/>
              </a:rPr>
              <a:t>g.t10000.u2045476887.s1412035201.i5053.</a:t>
            </a:r>
            <a:r>
              <a:rPr lang="fr-FR" sz="1200" dirty="0" smtClean="0">
                <a:latin typeface="Menlo Bold"/>
                <a:cs typeface="Menlo Bold"/>
              </a:rPr>
              <a:t>vne0001.4f167</a:t>
            </a:r>
            <a:r>
              <a:rPr lang="fr-FR" sz="1200" dirty="0">
                <a:latin typeface="Menlo Bold"/>
                <a:cs typeface="Menlo Bold"/>
              </a:rPr>
              <a:t>.</a:t>
            </a:r>
            <a:r>
              <a:rPr lang="fr-FR" sz="1200" dirty="0">
                <a:solidFill>
                  <a:srgbClr val="FF0000"/>
                </a:solidFill>
                <a:latin typeface="Menlo Bold"/>
                <a:cs typeface="Menlo Bold"/>
              </a:rPr>
              <a:t>y</a:t>
            </a:r>
            <a:r>
              <a:rPr lang="fr-FR" sz="1200" dirty="0">
                <a:latin typeface="Menlo Bold"/>
                <a:cs typeface="Menlo Bold"/>
              </a:rPr>
              <a:t>.dotnxdomain.net</a:t>
            </a:r>
          </a:p>
          <a:p>
            <a:pPr marL="0" indent="0">
              <a:buNone/>
            </a:pPr>
            <a:endParaRPr lang="fr-FR" sz="1200" dirty="0">
              <a:latin typeface="Menlo Bold"/>
              <a:cs typeface="Menlo Bold"/>
            </a:endParaRPr>
          </a:p>
          <a:p>
            <a:pPr marL="0" indent="0">
              <a:buNone/>
            </a:pPr>
            <a:endParaRPr lang="en-US" sz="1200" dirty="0">
              <a:latin typeface="Menlo Bold"/>
              <a:cs typeface="Menlo Bold"/>
            </a:endParaRPr>
          </a:p>
        </p:txBody>
      </p:sp>
      <p:sp>
        <p:nvSpPr>
          <p:cNvPr id="4" name="Freeform 3"/>
          <p:cNvSpPr/>
          <p:nvPr/>
        </p:nvSpPr>
        <p:spPr>
          <a:xfrm>
            <a:off x="377873" y="3241439"/>
            <a:ext cx="4408934" cy="286518"/>
          </a:xfrm>
          <a:custGeom>
            <a:avLst/>
            <a:gdLst>
              <a:gd name="connsiteX0" fmla="*/ 12887 w 4408934"/>
              <a:gd name="connsiteY0" fmla="*/ 0 h 286518"/>
              <a:gd name="connsiteX1" fmla="*/ 234909 w 4408934"/>
              <a:gd name="connsiteY1" fmla="*/ 142089 h 286518"/>
              <a:gd name="connsiteX2" fmla="*/ 1620330 w 4408934"/>
              <a:gd name="connsiteY2" fmla="*/ 124328 h 286518"/>
              <a:gd name="connsiteX3" fmla="*/ 1877876 w 4408934"/>
              <a:gd name="connsiteY3" fmla="*/ 284178 h 286518"/>
              <a:gd name="connsiteX4" fmla="*/ 1913400 w 4408934"/>
              <a:gd name="connsiteY4" fmla="*/ 213133 h 286518"/>
              <a:gd name="connsiteX5" fmla="*/ 2091018 w 4408934"/>
              <a:gd name="connsiteY5" fmla="*/ 124328 h 286518"/>
              <a:gd name="connsiteX6" fmla="*/ 3467558 w 4408934"/>
              <a:gd name="connsiteY6" fmla="*/ 106567 h 286518"/>
              <a:gd name="connsiteX7" fmla="*/ 4169149 w 4408934"/>
              <a:gd name="connsiteY7" fmla="*/ 124328 h 286518"/>
              <a:gd name="connsiteX8" fmla="*/ 4408934 w 4408934"/>
              <a:gd name="connsiteY8" fmla="*/ 35522 h 286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8934" h="286518">
                <a:moveTo>
                  <a:pt x="12887" y="0"/>
                </a:moveTo>
                <a:cubicBezTo>
                  <a:pt x="-10056" y="60684"/>
                  <a:pt x="-32998" y="121368"/>
                  <a:pt x="234909" y="142089"/>
                </a:cubicBezTo>
                <a:cubicBezTo>
                  <a:pt x="502816" y="162810"/>
                  <a:pt x="1346502" y="100647"/>
                  <a:pt x="1620330" y="124328"/>
                </a:cubicBezTo>
                <a:cubicBezTo>
                  <a:pt x="1894158" y="148009"/>
                  <a:pt x="1829031" y="269377"/>
                  <a:pt x="1877876" y="284178"/>
                </a:cubicBezTo>
                <a:cubicBezTo>
                  <a:pt x="1926721" y="298979"/>
                  <a:pt x="1877876" y="239775"/>
                  <a:pt x="1913400" y="213133"/>
                </a:cubicBezTo>
                <a:cubicBezTo>
                  <a:pt x="1948924" y="186491"/>
                  <a:pt x="1831992" y="142089"/>
                  <a:pt x="2091018" y="124328"/>
                </a:cubicBezTo>
                <a:cubicBezTo>
                  <a:pt x="2350044" y="106567"/>
                  <a:pt x="3121203" y="106567"/>
                  <a:pt x="3467558" y="106567"/>
                </a:cubicBezTo>
                <a:cubicBezTo>
                  <a:pt x="3813913" y="106567"/>
                  <a:pt x="4012253" y="136169"/>
                  <a:pt x="4169149" y="124328"/>
                </a:cubicBezTo>
                <a:cubicBezTo>
                  <a:pt x="4326045" y="112487"/>
                  <a:pt x="4408934" y="35522"/>
                  <a:pt x="4408934" y="3552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p:cNvSpPr txBox="1"/>
          <p:nvPr/>
        </p:nvSpPr>
        <p:spPr>
          <a:xfrm>
            <a:off x="808161" y="3591430"/>
            <a:ext cx="3037446" cy="307777"/>
          </a:xfrm>
          <a:prstGeom prst="rect">
            <a:avLst/>
          </a:prstGeom>
          <a:noFill/>
        </p:spPr>
        <p:txBody>
          <a:bodyPr wrap="none" rtlCol="0">
            <a:spAutoFit/>
          </a:bodyPr>
          <a:lstStyle/>
          <a:p>
            <a:r>
              <a:rPr lang="en-US" sz="1400" dirty="0" smtClean="0">
                <a:solidFill>
                  <a:schemeClr val="bg1">
                    <a:lumMod val="50000"/>
                  </a:schemeClr>
                </a:solidFill>
                <a:latin typeface="Bradley Hand ITC TT-Bold"/>
                <a:cs typeface="Bradley Hand ITC TT-Bold"/>
              </a:rPr>
              <a:t>Mapped to a wildcard in the zone file</a:t>
            </a:r>
            <a:endParaRPr lang="en-US" sz="1400" dirty="0">
              <a:solidFill>
                <a:schemeClr val="bg1">
                  <a:lumMod val="50000"/>
                </a:schemeClr>
              </a:solidFill>
              <a:latin typeface="Bradley Hand ITC TT-Bold"/>
              <a:cs typeface="Bradley Hand ITC TT-Bold"/>
            </a:endParaRPr>
          </a:p>
        </p:txBody>
      </p:sp>
      <p:sp>
        <p:nvSpPr>
          <p:cNvPr id="6" name="Freeform 5"/>
          <p:cNvSpPr/>
          <p:nvPr/>
        </p:nvSpPr>
        <p:spPr>
          <a:xfrm>
            <a:off x="4848973" y="3276961"/>
            <a:ext cx="483460" cy="222202"/>
          </a:xfrm>
          <a:custGeom>
            <a:avLst/>
            <a:gdLst>
              <a:gd name="connsiteX0" fmla="*/ 0 w 483460"/>
              <a:gd name="connsiteY0" fmla="*/ 26642 h 222202"/>
              <a:gd name="connsiteX1" fmla="*/ 44405 w 483460"/>
              <a:gd name="connsiteY1" fmla="*/ 115447 h 222202"/>
              <a:gd name="connsiteX2" fmla="*/ 159856 w 483460"/>
              <a:gd name="connsiteY2" fmla="*/ 133208 h 222202"/>
              <a:gd name="connsiteX3" fmla="*/ 222023 w 483460"/>
              <a:gd name="connsiteY3" fmla="*/ 222014 h 222202"/>
              <a:gd name="connsiteX4" fmla="*/ 275308 w 483460"/>
              <a:gd name="connsiteY4" fmla="*/ 106567 h 222202"/>
              <a:gd name="connsiteX5" fmla="*/ 461807 w 483460"/>
              <a:gd name="connsiteY5" fmla="*/ 97686 h 222202"/>
              <a:gd name="connsiteX6" fmla="*/ 479569 w 483460"/>
              <a:gd name="connsiteY6" fmla="*/ 0 h 22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460" h="222202">
                <a:moveTo>
                  <a:pt x="0" y="26642"/>
                </a:moveTo>
                <a:cubicBezTo>
                  <a:pt x="8881" y="62164"/>
                  <a:pt x="17762" y="97686"/>
                  <a:pt x="44405" y="115447"/>
                </a:cubicBezTo>
                <a:cubicBezTo>
                  <a:pt x="71048" y="133208"/>
                  <a:pt x="130253" y="115447"/>
                  <a:pt x="159856" y="133208"/>
                </a:cubicBezTo>
                <a:cubicBezTo>
                  <a:pt x="189459" y="150969"/>
                  <a:pt x="202781" y="226454"/>
                  <a:pt x="222023" y="222014"/>
                </a:cubicBezTo>
                <a:cubicBezTo>
                  <a:pt x="241265" y="217574"/>
                  <a:pt x="235344" y="127288"/>
                  <a:pt x="275308" y="106567"/>
                </a:cubicBezTo>
                <a:cubicBezTo>
                  <a:pt x="315272" y="85846"/>
                  <a:pt x="427764" y="115447"/>
                  <a:pt x="461807" y="97686"/>
                </a:cubicBezTo>
                <a:cubicBezTo>
                  <a:pt x="495850" y="79925"/>
                  <a:pt x="479569" y="0"/>
                  <a:pt x="479569" y="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352643" y="3525465"/>
            <a:ext cx="1418606" cy="523220"/>
          </a:xfrm>
          <a:prstGeom prst="rect">
            <a:avLst/>
          </a:prstGeom>
          <a:noFill/>
        </p:spPr>
        <p:txBody>
          <a:bodyPr wrap="none" rtlCol="0">
            <a:spAutoFit/>
          </a:bodyPr>
          <a:lstStyle/>
          <a:p>
            <a:pPr algn="ctr"/>
            <a:r>
              <a:rPr lang="en-US" sz="1400" dirty="0" smtClean="0">
                <a:solidFill>
                  <a:schemeClr val="bg1">
                    <a:lumMod val="50000"/>
                  </a:schemeClr>
                </a:solidFill>
                <a:latin typeface="Bradley Hand ITC TT-Bold"/>
                <a:cs typeface="Bradley Hand ITC TT-Bold"/>
              </a:rPr>
              <a:t>Unique Signed</a:t>
            </a:r>
          </a:p>
          <a:p>
            <a:pPr algn="ctr"/>
            <a:r>
              <a:rPr lang="en-US" sz="1400" dirty="0">
                <a:solidFill>
                  <a:schemeClr val="bg1">
                    <a:lumMod val="50000"/>
                  </a:schemeClr>
                </a:solidFill>
                <a:latin typeface="Bradley Hand ITC TT-Bold"/>
                <a:cs typeface="Bradley Hand ITC TT-Bold"/>
              </a:rPr>
              <a:t>Z</a:t>
            </a:r>
            <a:r>
              <a:rPr lang="en-US" sz="1400" dirty="0" smtClean="0">
                <a:solidFill>
                  <a:schemeClr val="bg1">
                    <a:lumMod val="50000"/>
                  </a:schemeClr>
                </a:solidFill>
                <a:latin typeface="Bradley Hand ITC TT-Bold"/>
                <a:cs typeface="Bradley Hand ITC TT-Bold"/>
              </a:rPr>
              <a:t>one</a:t>
            </a:r>
          </a:p>
        </p:txBody>
      </p:sp>
      <p:sp>
        <p:nvSpPr>
          <p:cNvPr id="8" name="TextBox 7"/>
          <p:cNvSpPr txBox="1"/>
          <p:nvPr/>
        </p:nvSpPr>
        <p:spPr>
          <a:xfrm>
            <a:off x="7062439" y="1574956"/>
            <a:ext cx="1088083"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Unsigned</a:t>
            </a:r>
            <a:endParaRPr lang="en-US" sz="1600" dirty="0">
              <a:solidFill>
                <a:schemeClr val="bg1">
                  <a:lumMod val="50000"/>
                </a:schemeClr>
              </a:solidFill>
              <a:latin typeface="Bradley Hand ITC TT-Bold"/>
              <a:cs typeface="Bradley Hand ITC TT-Bold"/>
            </a:endParaRPr>
          </a:p>
        </p:txBody>
      </p:sp>
      <p:sp>
        <p:nvSpPr>
          <p:cNvPr id="9" name="TextBox 8"/>
          <p:cNvSpPr txBox="1"/>
          <p:nvPr/>
        </p:nvSpPr>
        <p:spPr>
          <a:xfrm>
            <a:off x="7062439" y="2013965"/>
            <a:ext cx="1368975"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a:t>
            </a:r>
            <a:endParaRPr lang="en-US" sz="1600" dirty="0">
              <a:solidFill>
                <a:schemeClr val="bg1">
                  <a:lumMod val="50000"/>
                </a:schemeClr>
              </a:solidFill>
              <a:latin typeface="Bradley Hand ITC TT-Bold"/>
              <a:cs typeface="Bradley Hand ITC TT-Bold"/>
            </a:endParaRPr>
          </a:p>
        </p:txBody>
      </p:sp>
      <p:sp>
        <p:nvSpPr>
          <p:cNvPr id="10" name="TextBox 9"/>
          <p:cNvSpPr txBox="1"/>
          <p:nvPr/>
        </p:nvSpPr>
        <p:spPr>
          <a:xfrm>
            <a:off x="7062439" y="2452974"/>
            <a:ext cx="2098808" cy="338554"/>
          </a:xfrm>
          <a:prstGeom prst="rect">
            <a:avLst/>
          </a:prstGeom>
          <a:noFill/>
        </p:spPr>
        <p:txBody>
          <a:bodyPr wrap="none" rtlCol="0">
            <a:spAutoFit/>
          </a:bodyPr>
          <a:lstStyle/>
          <a:p>
            <a:r>
              <a:rPr lang="en-US" sz="1600" dirty="0" smtClean="0">
                <a:solidFill>
                  <a:schemeClr val="bg1">
                    <a:lumMod val="50000"/>
                  </a:schemeClr>
                </a:solidFill>
                <a:latin typeface="Bradley Hand ITC TT-Bold"/>
                <a:cs typeface="Bradley Hand ITC TT-Bold"/>
              </a:rPr>
              <a:t>RSA signed (Badly)</a:t>
            </a:r>
            <a:endParaRPr lang="en-US" sz="1600" dirty="0">
              <a:solidFill>
                <a:schemeClr val="bg1">
                  <a:lumMod val="50000"/>
                </a:schemeClr>
              </a:solidFill>
              <a:latin typeface="Bradley Hand ITC TT-Bold"/>
              <a:cs typeface="Bradley Hand ITC TT-Bold"/>
            </a:endParaRPr>
          </a:p>
        </p:txBody>
      </p:sp>
      <p:sp>
        <p:nvSpPr>
          <p:cNvPr id="11" name="TextBox 10"/>
          <p:cNvSpPr txBox="1"/>
          <p:nvPr/>
        </p:nvSpPr>
        <p:spPr>
          <a:xfrm>
            <a:off x="7062439" y="2891984"/>
            <a:ext cx="1622785" cy="338554"/>
          </a:xfrm>
          <a:prstGeom prst="rect">
            <a:avLst/>
          </a:prstGeom>
          <a:noFill/>
        </p:spPr>
        <p:txBody>
          <a:bodyPr wrap="none" rtlCol="0">
            <a:spAutoFit/>
          </a:bodyPr>
          <a:lstStyle/>
          <a:p>
            <a:r>
              <a:rPr lang="en-US" sz="1600" dirty="0" smtClean="0">
                <a:solidFill>
                  <a:srgbClr val="FF0000"/>
                </a:solidFill>
                <a:latin typeface="Bradley Hand ITC TT-Bold"/>
                <a:cs typeface="Bradley Hand ITC TT-Bold"/>
              </a:rPr>
              <a:t>ECDSA-Signed</a:t>
            </a:r>
            <a:endParaRPr lang="en-US" sz="1600" dirty="0">
              <a:solidFill>
                <a:srgbClr val="FF0000"/>
              </a:solidFill>
              <a:latin typeface="Bradley Hand ITC TT-Bold"/>
              <a:cs typeface="Bradley Hand ITC TT-Bold"/>
            </a:endParaRPr>
          </a:p>
        </p:txBody>
      </p:sp>
    </p:spTree>
    <p:extLst>
      <p:ext uri="{BB962C8B-B14F-4D97-AF65-F5344CB8AC3E}">
        <p14:creationId xmlns:p14="http://schemas.microsoft.com/office/powerpoint/2010/main" val="3863703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8681"/>
            <a:ext cx="8229600" cy="3696144"/>
          </a:xfrm>
        </p:spPr>
        <p:txBody>
          <a:bodyPr/>
          <a:lstStyle/>
          <a:p>
            <a:pPr marL="0" indent="0">
              <a:buNone/>
            </a:pPr>
            <a:r>
              <a:rPr lang="en-US" dirty="0" smtClean="0"/>
              <a:t>A non-DNSSEC-validating resolver query:</a:t>
            </a:r>
          </a:p>
          <a:p>
            <a:pPr marL="0" indent="0">
              <a:buNone/>
            </a:pPr>
            <a:endParaRPr lang="en-US" dirty="0"/>
          </a:p>
          <a:p>
            <a:pPr marL="0" indent="0">
              <a:buNone/>
            </a:pPr>
            <a:endParaRPr lang="en-US" dirty="0" smtClean="0"/>
          </a:p>
          <a:p>
            <a:pPr marL="0" indent="0">
              <a:buNone/>
            </a:pPr>
            <a:endParaRPr lang="en-US" dirty="0" smtClean="0"/>
          </a:p>
          <a:p>
            <a:pPr marL="0" indent="0">
              <a:buNone/>
            </a:pPr>
            <a:r>
              <a:rPr lang="en-US" dirty="0" smtClean="0"/>
              <a:t>A DNSSEC-Validating</a:t>
            </a:r>
            <a:r>
              <a:rPr lang="en-US" dirty="0"/>
              <a:t> </a:t>
            </a:r>
            <a:r>
              <a:rPr lang="en-US" dirty="0" smtClean="0"/>
              <a:t>resolver query:</a:t>
            </a:r>
          </a:p>
        </p:txBody>
      </p:sp>
      <p:sp>
        <p:nvSpPr>
          <p:cNvPr id="10" name="Cloud 9"/>
          <p:cNvSpPr/>
          <p:nvPr/>
        </p:nvSpPr>
        <p:spPr>
          <a:xfrm>
            <a:off x="3458553" y="202407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a:t>
            </a:r>
            <a:r>
              <a:rPr lang="en-US" baseline="0" dirty="0" smtClean="0"/>
              <a:t> Naïve View</a:t>
            </a:r>
            <a:endParaRPr lang="en-US" dirty="0"/>
          </a:p>
        </p:txBody>
      </p:sp>
      <p:sp>
        <p:nvSpPr>
          <p:cNvPr id="4" name="TextBox 3"/>
          <p:cNvSpPr txBox="1"/>
          <p:nvPr/>
        </p:nvSpPr>
        <p:spPr>
          <a:xfrm>
            <a:off x="2452813" y="2123159"/>
            <a:ext cx="425192" cy="369332"/>
          </a:xfrm>
          <a:prstGeom prst="rect">
            <a:avLst/>
          </a:prstGeom>
          <a:noFill/>
        </p:spPr>
        <p:txBody>
          <a:bodyPr wrap="none" rtlCol="0">
            <a:spAutoFit/>
          </a:bodyPr>
          <a:lstStyle/>
          <a:p>
            <a:r>
              <a:rPr lang="en-US" dirty="0" smtClean="0"/>
              <a:t>A?</a:t>
            </a:r>
            <a:endParaRPr lang="en-US" dirty="0"/>
          </a:p>
        </p:txBody>
      </p:sp>
      <p:sp>
        <p:nvSpPr>
          <p:cNvPr id="5" name="TextBox 4"/>
          <p:cNvSpPr txBox="1"/>
          <p:nvPr/>
        </p:nvSpPr>
        <p:spPr>
          <a:xfrm>
            <a:off x="269485" y="4569087"/>
            <a:ext cx="2677010" cy="1477328"/>
          </a:xfrm>
          <a:prstGeom prst="rect">
            <a:avLst/>
          </a:prstGeom>
          <a:noFill/>
        </p:spPr>
        <p:txBody>
          <a:bodyPr wrap="none" rtlCol="0">
            <a:spAutoFit/>
          </a:bodyPr>
          <a:lstStyle/>
          <a:p>
            <a:r>
              <a:rPr lang="en-US" dirty="0" smtClean="0"/>
              <a:t>A + </a:t>
            </a:r>
            <a:r>
              <a:rPr lang="en-US" sz="1400" dirty="0" smtClean="0"/>
              <a:t>EDNS0(DNSSEC OK)</a:t>
            </a:r>
            <a:r>
              <a:rPr lang="en-US" dirty="0" smtClean="0"/>
              <a:t>?</a:t>
            </a:r>
          </a:p>
          <a:p>
            <a:endParaRPr lang="en-US" dirty="0" smtClean="0"/>
          </a:p>
          <a:p>
            <a:r>
              <a:rPr lang="en-US" dirty="0" smtClean="0"/>
              <a:t>DS</a:t>
            </a:r>
            <a:r>
              <a:rPr lang="en-US" sz="1400" dirty="0" smtClean="0"/>
              <a:t> </a:t>
            </a:r>
            <a:r>
              <a:rPr lang="en-US" sz="1400" dirty="0"/>
              <a:t>+ EDNS0(DNSSEC OK)?</a:t>
            </a:r>
            <a:endParaRPr lang="en-US" dirty="0"/>
          </a:p>
          <a:p>
            <a:endParaRPr lang="en-US" dirty="0" smtClean="0"/>
          </a:p>
          <a:p>
            <a:r>
              <a:rPr lang="en-US" dirty="0" smtClean="0"/>
              <a:t>DNSKEY + </a:t>
            </a:r>
            <a:r>
              <a:rPr lang="en-US" sz="1400" dirty="0" smtClean="0"/>
              <a:t>EDNS0(DNSSEC OK)</a:t>
            </a:r>
            <a:r>
              <a:rPr lang="en-US" dirty="0" smtClean="0"/>
              <a:t>?</a:t>
            </a:r>
            <a:endParaRPr lang="en-US" dirty="0"/>
          </a:p>
        </p:txBody>
      </p:sp>
      <p:sp>
        <p:nvSpPr>
          <p:cNvPr id="6" name="TextBox 5"/>
          <p:cNvSpPr txBox="1"/>
          <p:nvPr/>
        </p:nvSpPr>
        <p:spPr>
          <a:xfrm>
            <a:off x="4829855" y="2788255"/>
            <a:ext cx="318229" cy="369332"/>
          </a:xfrm>
          <a:prstGeom prst="rect">
            <a:avLst/>
          </a:prstGeom>
          <a:noFill/>
        </p:spPr>
        <p:txBody>
          <a:bodyPr wrap="none" rtlCol="0">
            <a:spAutoFit/>
          </a:bodyPr>
          <a:lstStyle/>
          <a:p>
            <a:r>
              <a:rPr lang="en-US" dirty="0" smtClean="0"/>
              <a:t>A</a:t>
            </a:r>
            <a:endParaRPr lang="en-US" dirty="0"/>
          </a:p>
        </p:txBody>
      </p:sp>
      <p:sp>
        <p:nvSpPr>
          <p:cNvPr id="7" name="TextBox 6"/>
          <p:cNvSpPr txBox="1"/>
          <p:nvPr/>
        </p:nvSpPr>
        <p:spPr>
          <a:xfrm>
            <a:off x="4841153" y="4807071"/>
            <a:ext cx="1706717" cy="1477328"/>
          </a:xfrm>
          <a:prstGeom prst="rect">
            <a:avLst/>
          </a:prstGeom>
          <a:noFill/>
        </p:spPr>
        <p:txBody>
          <a:bodyPr wrap="none" rtlCol="0">
            <a:spAutoFit/>
          </a:bodyPr>
          <a:lstStyle/>
          <a:p>
            <a:r>
              <a:rPr lang="en-US" dirty="0" smtClean="0"/>
              <a:t>A + RRSIG</a:t>
            </a:r>
          </a:p>
          <a:p>
            <a:endParaRPr lang="en-US" dirty="0" smtClean="0"/>
          </a:p>
          <a:p>
            <a:r>
              <a:rPr lang="en-US" dirty="0" smtClean="0"/>
              <a:t>DS + RRSIG</a:t>
            </a:r>
          </a:p>
          <a:p>
            <a:endParaRPr lang="en-US" dirty="0"/>
          </a:p>
          <a:p>
            <a:r>
              <a:rPr lang="en-US" dirty="0" smtClean="0"/>
              <a:t>DNSKEY + RRSIG</a:t>
            </a:r>
            <a:endParaRPr lang="en-US" dirty="0"/>
          </a:p>
        </p:txBody>
      </p:sp>
      <p:sp>
        <p:nvSpPr>
          <p:cNvPr id="8" name="Freeform 7"/>
          <p:cNvSpPr/>
          <p:nvPr/>
        </p:nvSpPr>
        <p:spPr>
          <a:xfrm>
            <a:off x="3071267" y="2185731"/>
            <a:ext cx="1612846" cy="279709"/>
          </a:xfrm>
          <a:custGeom>
            <a:avLst/>
            <a:gdLst>
              <a:gd name="connsiteX0" fmla="*/ 0 w 1612846"/>
              <a:gd name="connsiteY0" fmla="*/ 144598 h 279709"/>
              <a:gd name="connsiteX1" fmla="*/ 738545 w 1612846"/>
              <a:gd name="connsiteY1" fmla="*/ 99561 h 279709"/>
              <a:gd name="connsiteX2" fmla="*/ 1360004 w 1612846"/>
              <a:gd name="connsiteY2" fmla="*/ 144598 h 279709"/>
              <a:gd name="connsiteX3" fmla="*/ 1612190 w 1612846"/>
              <a:gd name="connsiteY3" fmla="*/ 99561 h 279709"/>
              <a:gd name="connsiteX4" fmla="*/ 1296958 w 1612846"/>
              <a:gd name="connsiteY4" fmla="*/ 480 h 279709"/>
              <a:gd name="connsiteX5" fmla="*/ 1567157 w 1612846"/>
              <a:gd name="connsiteY5" fmla="*/ 144598 h 279709"/>
              <a:gd name="connsiteX6" fmla="*/ 1332984 w 1612846"/>
              <a:gd name="connsiteY6" fmla="*/ 279709 h 27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2846" h="279709">
                <a:moveTo>
                  <a:pt x="0" y="144598"/>
                </a:moveTo>
                <a:cubicBezTo>
                  <a:pt x="255939" y="122079"/>
                  <a:pt x="511878" y="99561"/>
                  <a:pt x="738545" y="99561"/>
                </a:cubicBezTo>
                <a:cubicBezTo>
                  <a:pt x="965212" y="99561"/>
                  <a:pt x="1214397" y="144598"/>
                  <a:pt x="1360004" y="144598"/>
                </a:cubicBezTo>
                <a:cubicBezTo>
                  <a:pt x="1505611" y="144598"/>
                  <a:pt x="1622698" y="123581"/>
                  <a:pt x="1612190" y="99561"/>
                </a:cubicBezTo>
                <a:cubicBezTo>
                  <a:pt x="1601682" y="75541"/>
                  <a:pt x="1304464" y="-7026"/>
                  <a:pt x="1296958" y="480"/>
                </a:cubicBezTo>
                <a:cubicBezTo>
                  <a:pt x="1289453" y="7986"/>
                  <a:pt x="1561153" y="98060"/>
                  <a:pt x="1567157" y="144598"/>
                </a:cubicBezTo>
                <a:cubicBezTo>
                  <a:pt x="1573161" y="191136"/>
                  <a:pt x="1332984" y="279709"/>
                  <a:pt x="1332984" y="279709"/>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8"/>
          <p:cNvSpPr/>
          <p:nvPr/>
        </p:nvSpPr>
        <p:spPr>
          <a:xfrm>
            <a:off x="2962614" y="2861765"/>
            <a:ext cx="1819916" cy="306251"/>
          </a:xfrm>
          <a:custGeom>
            <a:avLst/>
            <a:gdLst>
              <a:gd name="connsiteX0" fmla="*/ 1819916 w 1819916"/>
              <a:gd name="connsiteY0" fmla="*/ 144118 h 306251"/>
              <a:gd name="connsiteX1" fmla="*/ 1162431 w 1819916"/>
              <a:gd name="connsiteY1" fmla="*/ 180148 h 306251"/>
              <a:gd name="connsiteX2" fmla="*/ 54613 w 1819916"/>
              <a:gd name="connsiteY2" fmla="*/ 144118 h 306251"/>
              <a:gd name="connsiteX3" fmla="*/ 297793 w 1819916"/>
              <a:gd name="connsiteY3" fmla="*/ 0 h 306251"/>
              <a:gd name="connsiteX4" fmla="*/ 573 w 1819916"/>
              <a:gd name="connsiteY4" fmla="*/ 144118 h 306251"/>
              <a:gd name="connsiteX5" fmla="*/ 216733 w 1819916"/>
              <a:gd name="connsiteY5" fmla="*/ 306251 h 30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9916" h="306251">
                <a:moveTo>
                  <a:pt x="1819916" y="144118"/>
                </a:moveTo>
                <a:cubicBezTo>
                  <a:pt x="1638282" y="162133"/>
                  <a:pt x="1456648" y="180148"/>
                  <a:pt x="1162431" y="180148"/>
                </a:cubicBezTo>
                <a:cubicBezTo>
                  <a:pt x="868214" y="180148"/>
                  <a:pt x="198719" y="174143"/>
                  <a:pt x="54613" y="144118"/>
                </a:cubicBezTo>
                <a:cubicBezTo>
                  <a:pt x="-89493" y="114093"/>
                  <a:pt x="306800" y="0"/>
                  <a:pt x="297793" y="0"/>
                </a:cubicBezTo>
                <a:cubicBezTo>
                  <a:pt x="288786" y="0"/>
                  <a:pt x="14083" y="93076"/>
                  <a:pt x="573" y="144118"/>
                </a:cubicBezTo>
                <a:cubicBezTo>
                  <a:pt x="-12937" y="195160"/>
                  <a:pt x="216733" y="306251"/>
                  <a:pt x="216733" y="30625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3407349" y="246544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2" name="Cloud 11"/>
          <p:cNvSpPr/>
          <p:nvPr/>
        </p:nvSpPr>
        <p:spPr>
          <a:xfrm>
            <a:off x="3500579" y="4424318"/>
            <a:ext cx="819605" cy="1594307"/>
          </a:xfrm>
          <a:prstGeom prst="cloud">
            <a:avLst/>
          </a:prstGeom>
          <a:solidFill>
            <a:schemeClr val="bg1">
              <a:lumMod val="85000"/>
            </a:schemeClr>
          </a:solidFill>
          <a:ln>
            <a:solidFill>
              <a:schemeClr val="accent4">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449375" y="4865680"/>
            <a:ext cx="958589" cy="461665"/>
          </a:xfrm>
          <a:prstGeom prst="rect">
            <a:avLst/>
          </a:prstGeom>
          <a:noFill/>
        </p:spPr>
        <p:txBody>
          <a:bodyPr wrap="square" rtlCol="0">
            <a:spAutoFit/>
          </a:bodyPr>
          <a:lstStyle/>
          <a:p>
            <a:pPr algn="ctr"/>
            <a:r>
              <a:rPr lang="en-US" sz="1200" dirty="0" smtClean="0"/>
              <a:t>DNS Forwarders</a:t>
            </a:r>
            <a:endParaRPr lang="en-US" sz="1200" dirty="0"/>
          </a:p>
        </p:txBody>
      </p:sp>
      <p:sp>
        <p:nvSpPr>
          <p:cNvPr id="14" name="Freeform 13"/>
          <p:cNvSpPr/>
          <p:nvPr/>
        </p:nvSpPr>
        <p:spPr>
          <a:xfrm>
            <a:off x="2413782" y="4560107"/>
            <a:ext cx="2440802" cy="415340"/>
          </a:xfrm>
          <a:custGeom>
            <a:avLst/>
            <a:gdLst>
              <a:gd name="connsiteX0" fmla="*/ 0 w 2440802"/>
              <a:gd name="connsiteY0" fmla="*/ 162133 h 415340"/>
              <a:gd name="connsiteX1" fmla="*/ 810598 w 2440802"/>
              <a:gd name="connsiteY1" fmla="*/ 0 h 415340"/>
              <a:gd name="connsiteX2" fmla="*/ 1783316 w 2440802"/>
              <a:gd name="connsiteY2" fmla="*/ 162133 h 415340"/>
              <a:gd name="connsiteX3" fmla="*/ 2368748 w 2440802"/>
              <a:gd name="connsiteY3" fmla="*/ 342281 h 415340"/>
              <a:gd name="connsiteX4" fmla="*/ 2359742 w 2440802"/>
              <a:gd name="connsiteY4" fmla="*/ 198163 h 415340"/>
              <a:gd name="connsiteX5" fmla="*/ 2440802 w 2440802"/>
              <a:gd name="connsiteY5" fmla="*/ 387318 h 415340"/>
              <a:gd name="connsiteX6" fmla="*/ 2359742 w 2440802"/>
              <a:gd name="connsiteY6" fmla="*/ 414340 h 41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0802" h="415340">
                <a:moveTo>
                  <a:pt x="0" y="162133"/>
                </a:moveTo>
                <a:cubicBezTo>
                  <a:pt x="256689" y="81066"/>
                  <a:pt x="513379" y="0"/>
                  <a:pt x="810598" y="0"/>
                </a:cubicBezTo>
                <a:cubicBezTo>
                  <a:pt x="1107817" y="0"/>
                  <a:pt x="1523624" y="105086"/>
                  <a:pt x="1783316" y="162133"/>
                </a:cubicBezTo>
                <a:cubicBezTo>
                  <a:pt x="2043008" y="219180"/>
                  <a:pt x="2272677" y="336276"/>
                  <a:pt x="2368748" y="342281"/>
                </a:cubicBezTo>
                <a:cubicBezTo>
                  <a:pt x="2464819" y="348286"/>
                  <a:pt x="2347733" y="190657"/>
                  <a:pt x="2359742" y="198163"/>
                </a:cubicBezTo>
                <a:cubicBezTo>
                  <a:pt x="2371751" y="205669"/>
                  <a:pt x="2440802" y="351289"/>
                  <a:pt x="2440802" y="387318"/>
                </a:cubicBezTo>
                <a:cubicBezTo>
                  <a:pt x="2440802" y="423347"/>
                  <a:pt x="2359742" y="414340"/>
                  <a:pt x="2359742" y="4143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2420907" y="4794299"/>
            <a:ext cx="2397650" cy="279229"/>
          </a:xfrm>
          <a:custGeom>
            <a:avLst/>
            <a:gdLst>
              <a:gd name="connsiteX0" fmla="*/ 2397650 w 2397650"/>
              <a:gd name="connsiteY0" fmla="*/ 279229 h 279229"/>
              <a:gd name="connsiteX1" fmla="*/ 1839238 w 2397650"/>
              <a:gd name="connsiteY1" fmla="*/ 126104 h 279229"/>
              <a:gd name="connsiteX2" fmla="*/ 677380 w 2397650"/>
              <a:gd name="connsiteY2" fmla="*/ 9008 h 279229"/>
              <a:gd name="connsiteX3" fmla="*/ 37908 w 2397650"/>
              <a:gd name="connsiteY3" fmla="*/ 90074 h 279229"/>
              <a:gd name="connsiteX4" fmla="*/ 182014 w 2397650"/>
              <a:gd name="connsiteY4" fmla="*/ 0 h 279229"/>
              <a:gd name="connsiteX5" fmla="*/ 1881 w 2397650"/>
              <a:gd name="connsiteY5" fmla="*/ 90074 h 279229"/>
              <a:gd name="connsiteX6" fmla="*/ 82941 w 2397650"/>
              <a:gd name="connsiteY6" fmla="*/ 162133 h 27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7650" h="279229">
                <a:moveTo>
                  <a:pt x="2397650" y="279229"/>
                </a:moveTo>
                <a:cubicBezTo>
                  <a:pt x="2261800" y="225185"/>
                  <a:pt x="2125950" y="171141"/>
                  <a:pt x="1839238" y="126104"/>
                </a:cubicBezTo>
                <a:cubicBezTo>
                  <a:pt x="1552526" y="81067"/>
                  <a:pt x="977602" y="15013"/>
                  <a:pt x="677380" y="9008"/>
                </a:cubicBezTo>
                <a:cubicBezTo>
                  <a:pt x="377158" y="3003"/>
                  <a:pt x="120469" y="91575"/>
                  <a:pt x="37908" y="90074"/>
                </a:cubicBezTo>
                <a:cubicBezTo>
                  <a:pt x="-44653" y="88573"/>
                  <a:pt x="188018" y="0"/>
                  <a:pt x="182014" y="0"/>
                </a:cubicBezTo>
                <a:cubicBezTo>
                  <a:pt x="176010" y="0"/>
                  <a:pt x="18393" y="63052"/>
                  <a:pt x="1881" y="90074"/>
                </a:cubicBezTo>
                <a:cubicBezTo>
                  <a:pt x="-14631" y="117096"/>
                  <a:pt x="82941" y="162133"/>
                  <a:pt x="82941" y="162133"/>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Freeform 15"/>
          <p:cNvSpPr/>
          <p:nvPr/>
        </p:nvSpPr>
        <p:spPr>
          <a:xfrm>
            <a:off x="3080274" y="5093925"/>
            <a:ext cx="1612233" cy="360295"/>
          </a:xfrm>
          <a:custGeom>
            <a:avLst/>
            <a:gdLst>
              <a:gd name="connsiteX0" fmla="*/ 0 w 1612233"/>
              <a:gd name="connsiteY0" fmla="*/ 0 h 360295"/>
              <a:gd name="connsiteX1" fmla="*/ 693512 w 1612233"/>
              <a:gd name="connsiteY1" fmla="*/ 198162 h 360295"/>
              <a:gd name="connsiteX2" fmla="*/ 1549143 w 1612233"/>
              <a:gd name="connsiteY2" fmla="*/ 252207 h 360295"/>
              <a:gd name="connsiteX3" fmla="*/ 1450070 w 1612233"/>
              <a:gd name="connsiteY3" fmla="*/ 153125 h 360295"/>
              <a:gd name="connsiteX4" fmla="*/ 1612190 w 1612233"/>
              <a:gd name="connsiteY4" fmla="*/ 306251 h 360295"/>
              <a:gd name="connsiteX5" fmla="*/ 1432057 w 1612233"/>
              <a:gd name="connsiteY5" fmla="*/ 360295 h 36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2233" h="360295">
                <a:moveTo>
                  <a:pt x="0" y="0"/>
                </a:moveTo>
                <a:cubicBezTo>
                  <a:pt x="217661" y="78064"/>
                  <a:pt x="435322" y="156128"/>
                  <a:pt x="693512" y="198162"/>
                </a:cubicBezTo>
                <a:cubicBezTo>
                  <a:pt x="951702" y="240196"/>
                  <a:pt x="1423050" y="259713"/>
                  <a:pt x="1549143" y="252207"/>
                </a:cubicBezTo>
                <a:cubicBezTo>
                  <a:pt x="1675236" y="244701"/>
                  <a:pt x="1439562" y="144118"/>
                  <a:pt x="1450070" y="153125"/>
                </a:cubicBezTo>
                <a:cubicBezTo>
                  <a:pt x="1460578" y="162132"/>
                  <a:pt x="1615192" y="271723"/>
                  <a:pt x="1612190" y="306251"/>
                </a:cubicBezTo>
                <a:cubicBezTo>
                  <a:pt x="1609188" y="340779"/>
                  <a:pt x="1432057" y="360295"/>
                  <a:pt x="1432057" y="360295"/>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Freeform 16"/>
          <p:cNvSpPr/>
          <p:nvPr/>
        </p:nvSpPr>
        <p:spPr>
          <a:xfrm>
            <a:off x="2923113" y="5327780"/>
            <a:ext cx="1724318" cy="284952"/>
          </a:xfrm>
          <a:custGeom>
            <a:avLst/>
            <a:gdLst>
              <a:gd name="connsiteX0" fmla="*/ 1724318 w 1724318"/>
              <a:gd name="connsiteY0" fmla="*/ 261551 h 284952"/>
              <a:gd name="connsiteX1" fmla="*/ 931733 w 1724318"/>
              <a:gd name="connsiteY1" fmla="*/ 261551 h 284952"/>
              <a:gd name="connsiteX2" fmla="*/ 121134 w 1724318"/>
              <a:gd name="connsiteY2" fmla="*/ 18352 h 284952"/>
              <a:gd name="connsiteX3" fmla="*/ 256234 w 1724318"/>
              <a:gd name="connsiteY3" fmla="*/ 18352 h 284952"/>
              <a:gd name="connsiteX4" fmla="*/ 4048 w 1724318"/>
              <a:gd name="connsiteY4" fmla="*/ 27359 h 284952"/>
              <a:gd name="connsiteX5" fmla="*/ 94114 w 1724318"/>
              <a:gd name="connsiteY5" fmla="*/ 189492 h 284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4318" h="284952">
                <a:moveTo>
                  <a:pt x="1724318" y="261551"/>
                </a:moveTo>
                <a:cubicBezTo>
                  <a:pt x="1461624" y="281817"/>
                  <a:pt x="1198930" y="302084"/>
                  <a:pt x="931733" y="261551"/>
                </a:cubicBezTo>
                <a:cubicBezTo>
                  <a:pt x="664536" y="221018"/>
                  <a:pt x="233717" y="58885"/>
                  <a:pt x="121134" y="18352"/>
                </a:cubicBezTo>
                <a:cubicBezTo>
                  <a:pt x="8551" y="-22181"/>
                  <a:pt x="275748" y="16851"/>
                  <a:pt x="256234" y="18352"/>
                </a:cubicBezTo>
                <a:cubicBezTo>
                  <a:pt x="236720" y="19853"/>
                  <a:pt x="31068" y="-1164"/>
                  <a:pt x="4048" y="27359"/>
                </a:cubicBezTo>
                <a:cubicBezTo>
                  <a:pt x="-22972" y="55882"/>
                  <a:pt x="94114" y="189492"/>
                  <a:pt x="94114" y="189492"/>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TextBox 17"/>
          <p:cNvSpPr txBox="1"/>
          <p:nvPr/>
        </p:nvSpPr>
        <p:spPr>
          <a:xfrm>
            <a:off x="5286903" y="2307825"/>
            <a:ext cx="1556836" cy="369332"/>
          </a:xfrm>
          <a:prstGeom prst="rect">
            <a:avLst/>
          </a:prstGeom>
          <a:noFill/>
        </p:spPr>
        <p:txBody>
          <a:bodyPr wrap="none" rtlCol="0">
            <a:spAutoFit/>
          </a:bodyPr>
          <a:lstStyle/>
          <a:p>
            <a:r>
              <a:rPr lang="en-US" dirty="0" smtClean="0"/>
              <a:t>Single A Query</a:t>
            </a:r>
            <a:endParaRPr lang="en-US" dirty="0"/>
          </a:p>
        </p:txBody>
      </p:sp>
      <p:sp>
        <p:nvSpPr>
          <p:cNvPr id="19" name="TextBox 18"/>
          <p:cNvSpPr txBox="1"/>
          <p:nvPr/>
        </p:nvSpPr>
        <p:spPr>
          <a:xfrm>
            <a:off x="6464762" y="5454220"/>
            <a:ext cx="2313454" cy="369332"/>
          </a:xfrm>
          <a:prstGeom prst="rect">
            <a:avLst/>
          </a:prstGeom>
          <a:noFill/>
        </p:spPr>
        <p:txBody>
          <a:bodyPr wrap="none" rtlCol="0">
            <a:spAutoFit/>
          </a:bodyPr>
          <a:lstStyle/>
          <a:p>
            <a:r>
              <a:rPr lang="en-US" dirty="0" smtClean="0"/>
              <a:t>A, DS, DNSKEY Queries</a:t>
            </a:r>
            <a:endParaRPr lang="en-US" dirty="0"/>
          </a:p>
        </p:txBody>
      </p:sp>
      <p:sp>
        <p:nvSpPr>
          <p:cNvPr id="21" name="Freeform 20"/>
          <p:cNvSpPr/>
          <p:nvPr/>
        </p:nvSpPr>
        <p:spPr>
          <a:xfrm>
            <a:off x="2894286" y="5772499"/>
            <a:ext cx="2039005" cy="258221"/>
          </a:xfrm>
          <a:custGeom>
            <a:avLst/>
            <a:gdLst>
              <a:gd name="connsiteX0" fmla="*/ 0 w 2039005"/>
              <a:gd name="connsiteY0" fmla="*/ 42221 h 258221"/>
              <a:gd name="connsiteX1" fmla="*/ 976282 w 2039005"/>
              <a:gd name="connsiteY1" fmla="*/ 7661 h 258221"/>
              <a:gd name="connsiteX2" fmla="*/ 1943924 w 2039005"/>
              <a:gd name="connsiteY2" fmla="*/ 171821 h 258221"/>
              <a:gd name="connsiteX3" fmla="*/ 1892086 w 2039005"/>
              <a:gd name="connsiteY3" fmla="*/ 94061 h 258221"/>
              <a:gd name="connsiteX4" fmla="*/ 2038960 w 2039005"/>
              <a:gd name="connsiteY4" fmla="*/ 189101 h 258221"/>
              <a:gd name="connsiteX5" fmla="*/ 1874806 w 2039005"/>
              <a:gd name="connsiteY5" fmla="*/ 258221 h 258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005" h="258221">
                <a:moveTo>
                  <a:pt x="0" y="42221"/>
                </a:moveTo>
                <a:cubicBezTo>
                  <a:pt x="326147" y="14141"/>
                  <a:pt x="652295" y="-13939"/>
                  <a:pt x="976282" y="7661"/>
                </a:cubicBezTo>
                <a:cubicBezTo>
                  <a:pt x="1300269" y="29261"/>
                  <a:pt x="1791290" y="157421"/>
                  <a:pt x="1943924" y="171821"/>
                </a:cubicBezTo>
                <a:cubicBezTo>
                  <a:pt x="2096558" y="186221"/>
                  <a:pt x="1876247" y="91181"/>
                  <a:pt x="1892086" y="94061"/>
                </a:cubicBezTo>
                <a:cubicBezTo>
                  <a:pt x="1907925" y="96941"/>
                  <a:pt x="2041840" y="161741"/>
                  <a:pt x="2038960" y="189101"/>
                </a:cubicBezTo>
                <a:cubicBezTo>
                  <a:pt x="2036080" y="216461"/>
                  <a:pt x="1874806" y="258221"/>
                  <a:pt x="1874806" y="258221"/>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Freeform 21"/>
          <p:cNvSpPr/>
          <p:nvPr/>
        </p:nvSpPr>
        <p:spPr>
          <a:xfrm>
            <a:off x="2908633" y="5918400"/>
            <a:ext cx="2015973" cy="250560"/>
          </a:xfrm>
          <a:custGeom>
            <a:avLst/>
            <a:gdLst>
              <a:gd name="connsiteX0" fmla="*/ 2015973 w 2015973"/>
              <a:gd name="connsiteY0" fmla="*/ 250560 h 250560"/>
              <a:gd name="connsiteX1" fmla="*/ 979214 w 2015973"/>
              <a:gd name="connsiteY1" fmla="*/ 17280 h 250560"/>
              <a:gd name="connsiteX2" fmla="*/ 63410 w 2015973"/>
              <a:gd name="connsiteY2" fmla="*/ 86400 h 250560"/>
              <a:gd name="connsiteX3" fmla="*/ 184365 w 2015973"/>
              <a:gd name="connsiteY3" fmla="*/ 0 h 250560"/>
              <a:gd name="connsiteX4" fmla="*/ 2932 w 2015973"/>
              <a:gd name="connsiteY4" fmla="*/ 86400 h 250560"/>
              <a:gd name="connsiteX5" fmla="*/ 89329 w 2015973"/>
              <a:gd name="connsiteY5" fmla="*/ 181440 h 25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5973" h="250560">
                <a:moveTo>
                  <a:pt x="2015973" y="250560"/>
                </a:moveTo>
                <a:cubicBezTo>
                  <a:pt x="1660307" y="147600"/>
                  <a:pt x="1304641" y="44640"/>
                  <a:pt x="979214" y="17280"/>
                </a:cubicBezTo>
                <a:cubicBezTo>
                  <a:pt x="653787" y="-10080"/>
                  <a:pt x="195885" y="89280"/>
                  <a:pt x="63410" y="86400"/>
                </a:cubicBezTo>
                <a:cubicBezTo>
                  <a:pt x="-69065" y="83520"/>
                  <a:pt x="194445" y="0"/>
                  <a:pt x="184365" y="0"/>
                </a:cubicBezTo>
                <a:cubicBezTo>
                  <a:pt x="174285" y="0"/>
                  <a:pt x="18771" y="56160"/>
                  <a:pt x="2932" y="86400"/>
                </a:cubicBezTo>
                <a:cubicBezTo>
                  <a:pt x="-12907" y="116640"/>
                  <a:pt x="38211" y="149040"/>
                  <a:pt x="89329" y="181440"/>
                </a:cubicBezTo>
              </a:path>
            </a:pathLst>
          </a:cu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33121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 DNSSEC </a:t>
            </a:r>
            <a:r>
              <a:rPr lang="en-US" dirty="0" smtClean="0"/>
              <a:t>Validation Queries</a:t>
            </a:r>
            <a:endParaRPr lang="en-US" dirty="0"/>
          </a:p>
        </p:txBody>
      </p:sp>
      <p:sp>
        <p:nvSpPr>
          <p:cNvPr id="3" name="Content Placeholder 2"/>
          <p:cNvSpPr>
            <a:spLocks noGrp="1"/>
          </p:cNvSpPr>
          <p:nvPr>
            <p:ph idx="1"/>
          </p:nvPr>
        </p:nvSpPr>
        <p:spPr/>
        <p:txBody>
          <a:bodyPr>
            <a:normAutofit/>
          </a:bodyPr>
          <a:lstStyle/>
          <a:p>
            <a:pPr marL="0" indent="0">
              <a:buNone/>
            </a:pPr>
            <a:r>
              <a:rPr lang="fr-FR" sz="1400" dirty="0">
                <a:latin typeface="Menlo Bold"/>
                <a:cs typeface="Menlo Bold"/>
              </a:rPr>
              <a:t>e.t10000.u2045476887.s1412035201.i5053.</a:t>
            </a:r>
            <a:r>
              <a:rPr lang="fr-FR" sz="1400" dirty="0" smtClean="0">
                <a:latin typeface="Menlo Bold"/>
                <a:cs typeface="Menlo Bold"/>
              </a:rPr>
              <a:t>vne0001.4f167.z.dotnxdomain.net</a:t>
            </a:r>
          </a:p>
          <a:p>
            <a:pPr marL="0" indent="0">
              <a:buNone/>
            </a:pPr>
            <a:endParaRPr lang="fr-FR" sz="1400" dirty="0" smtClean="0">
              <a:latin typeface="Menlo Bold"/>
              <a:cs typeface="Menlo Bold"/>
            </a:endParaRPr>
          </a:p>
          <a:p>
            <a:pPr marL="0" indent="0">
              <a:buNone/>
            </a:pPr>
            <a:endParaRPr lang="fr-FR" sz="1400" dirty="0">
              <a:latin typeface="Menlo Bold"/>
              <a:cs typeface="Menlo Bold"/>
            </a:endParaRPr>
          </a:p>
          <a:p>
            <a:pPr marL="0" indent="0">
              <a:buNone/>
            </a:pPr>
            <a:endParaRPr lang="fr-FR" sz="1400" dirty="0" smtClean="0">
              <a:latin typeface="Menlo Bold"/>
              <a:cs typeface="Menlo Bold"/>
            </a:endParaRPr>
          </a:p>
          <a:p>
            <a:pPr marL="0" indent="0">
              <a:buNone/>
            </a:pPr>
            <a:endParaRPr lang="fr-FR" sz="1400" dirty="0" smtClean="0">
              <a:latin typeface="Menlo Bold"/>
              <a:cs typeface="Menlo Bold"/>
            </a:endParaRPr>
          </a:p>
          <a:p>
            <a:pPr marL="0" indent="0">
              <a:buNone/>
            </a:pPr>
            <a:r>
              <a:rPr lang="fr-FR" sz="1400" dirty="0" err="1">
                <a:cs typeface="Menlo Bold"/>
              </a:rPr>
              <a:t>Q</a:t>
            </a:r>
            <a:r>
              <a:rPr lang="fr-FR" sz="1400" dirty="0" err="1" smtClean="0">
                <a:cs typeface="Menlo Bold"/>
              </a:rPr>
              <a:t>uery</a:t>
            </a:r>
            <a:r>
              <a:rPr lang="fr-FR" sz="1400" dirty="0" smtClean="0">
                <a:cs typeface="Menlo Bold"/>
              </a:rPr>
              <a:t> for the A </a:t>
            </a:r>
            <a:r>
              <a:rPr lang="fr-FR" sz="1400" dirty="0" err="1" smtClean="0">
                <a:cs typeface="Menlo Bold"/>
              </a:rPr>
              <a:t>resource</a:t>
            </a:r>
            <a:r>
              <a:rPr lang="fr-FR" sz="1400" dirty="0" smtClean="0">
                <a:cs typeface="Menlo Bold"/>
              </a:rPr>
              <a:t> record </a:t>
            </a:r>
            <a:r>
              <a:rPr lang="fr-FR" sz="1400" dirty="0" err="1" smtClean="0">
                <a:cs typeface="Menlo Bold"/>
              </a:rPr>
              <a:t>with</a:t>
            </a:r>
            <a:r>
              <a:rPr lang="fr-FR" sz="1400" dirty="0" smtClean="0">
                <a:cs typeface="Menlo Bold"/>
              </a:rPr>
              <a:t> EDNS0, DNSSEC-OK</a:t>
            </a:r>
            <a:endParaRPr lang="fr-FR" sz="1400" dirty="0">
              <a:cs typeface="Menlo Bold"/>
            </a:endParaRPr>
          </a:p>
          <a:p>
            <a:pPr marL="0" indent="0">
              <a:buNone/>
            </a:pPr>
            <a:r>
              <a:rPr lang="fr-FR" sz="1400" dirty="0" smtClean="0"/>
              <a:t>	</a:t>
            </a:r>
            <a:r>
              <a:rPr lang="fr-FR" sz="1400" dirty="0" err="1" smtClean="0"/>
              <a:t>query</a:t>
            </a:r>
            <a:r>
              <a:rPr lang="fr-FR" sz="1400" dirty="0"/>
              <a:t>: </a:t>
            </a:r>
            <a:r>
              <a:rPr lang="fr-FR" sz="1400" dirty="0" smtClean="0"/>
              <a:t>  e.t10000</a:t>
            </a:r>
            <a:r>
              <a:rPr lang="fr-FR" sz="1400" dirty="0"/>
              <a:t>.</a:t>
            </a:r>
            <a:r>
              <a:rPr lang="fr-FR" sz="1400" dirty="0" smtClean="0"/>
              <a:t>u204546887.s1412035201.i5053.vne0001.4f167.z.dotnxdomain.net </a:t>
            </a:r>
            <a:r>
              <a:rPr lang="fr-FR" sz="1400" dirty="0"/>
              <a:t>IN A +</a:t>
            </a:r>
            <a:r>
              <a:rPr lang="fr-FR" sz="1400" dirty="0" smtClean="0"/>
              <a:t>ED</a:t>
            </a:r>
          </a:p>
          <a:p>
            <a:pPr marL="0" indent="0">
              <a:buNone/>
            </a:pPr>
            <a:endParaRPr lang="fr-FR" sz="1400" dirty="0" smtClean="0"/>
          </a:p>
          <a:p>
            <a:pPr marL="0" indent="0">
              <a:buNone/>
            </a:pPr>
            <a:r>
              <a:rPr lang="fr-FR" sz="1400" dirty="0" err="1" smtClean="0"/>
              <a:t>Query</a:t>
            </a:r>
            <a:r>
              <a:rPr lang="fr-FR" sz="1400" dirty="0" smtClean="0"/>
              <a:t> the parent </a:t>
            </a:r>
            <a:r>
              <a:rPr lang="fr-FR" sz="1400" dirty="0" err="1" smtClean="0"/>
              <a:t>domain</a:t>
            </a:r>
            <a:r>
              <a:rPr lang="fr-FR" sz="1400" dirty="0" smtClean="0"/>
              <a:t> for the DS </a:t>
            </a:r>
            <a:r>
              <a:rPr lang="fr-FR" sz="1400" dirty="0" err="1" smtClean="0"/>
              <a:t>resource</a:t>
            </a:r>
            <a:r>
              <a:rPr lang="fr-FR" sz="1400" dirty="0" smtClean="0"/>
              <a:t> record </a:t>
            </a:r>
            <a:endParaRPr lang="fr-FR" sz="1400" dirty="0"/>
          </a:p>
          <a:p>
            <a:pPr marL="0" indent="0">
              <a:buNone/>
            </a:pPr>
            <a:r>
              <a:rPr lang="fr-FR" sz="1400" dirty="0" smtClean="0"/>
              <a:t>	q</a:t>
            </a:r>
            <a:r>
              <a:rPr lang="en-US" sz="1400" dirty="0" err="1" smtClean="0"/>
              <a:t>uery</a:t>
            </a:r>
            <a:r>
              <a:rPr lang="en-US" sz="1400" dirty="0" smtClean="0"/>
              <a:t>:   2f7b3</a:t>
            </a:r>
            <a:r>
              <a:rPr lang="en-US" sz="1400" dirty="0"/>
              <a:t>.z.dotnxdomain.net): query: </a:t>
            </a:r>
            <a:r>
              <a:rPr lang="en-US" sz="1400" dirty="0" smtClean="0"/>
              <a:t>4f167.z.dotnxdomain.net </a:t>
            </a:r>
            <a:r>
              <a:rPr lang="en-US" sz="1400" dirty="0"/>
              <a:t>IN DS +</a:t>
            </a:r>
            <a:r>
              <a:rPr lang="en-US" sz="1400" dirty="0" smtClean="0"/>
              <a:t>ED</a:t>
            </a:r>
          </a:p>
          <a:p>
            <a:pPr marL="0" indent="0">
              <a:buNone/>
            </a:pPr>
            <a:endParaRPr lang="en-US" sz="1400" dirty="0"/>
          </a:p>
          <a:p>
            <a:pPr marL="0" indent="0">
              <a:buNone/>
            </a:pPr>
            <a:r>
              <a:rPr lang="en-US" sz="1400" dirty="0" smtClean="0"/>
              <a:t>Query for the DNSKEY resource record </a:t>
            </a:r>
          </a:p>
          <a:p>
            <a:pPr marL="0" indent="0">
              <a:buNone/>
            </a:pPr>
            <a:r>
              <a:rPr lang="en-US" sz="1400" dirty="0" smtClean="0"/>
              <a:t>	query:   2f7b3</a:t>
            </a:r>
            <a:r>
              <a:rPr lang="en-US" sz="1400" dirty="0"/>
              <a:t>.z.dotnxdomain.net): query: </a:t>
            </a:r>
            <a:r>
              <a:rPr lang="en-US" sz="1400" dirty="0" smtClean="0"/>
              <a:t>4f167.z.dotnxdomain.net </a:t>
            </a:r>
            <a:r>
              <a:rPr lang="en-US" sz="1400" dirty="0"/>
              <a:t>IN DNSKEY </a:t>
            </a:r>
            <a:r>
              <a:rPr lang="en-US" sz="1400" dirty="0" smtClean="0"/>
              <a:t>+ED</a:t>
            </a:r>
            <a:endParaRPr lang="fr-FR" sz="1400" dirty="0" smtClean="0"/>
          </a:p>
          <a:p>
            <a:pPr marL="0" indent="0">
              <a:buNone/>
            </a:pPr>
            <a:endParaRPr lang="fr-FR" sz="1400" dirty="0">
              <a:latin typeface="Menlo Bold"/>
              <a:cs typeface="Menlo Bold"/>
            </a:endParaRPr>
          </a:p>
          <a:p>
            <a:pPr marL="0" indent="0">
              <a:buNone/>
            </a:pPr>
            <a:endParaRPr lang="fr-FR" sz="3600" dirty="0">
              <a:latin typeface="Menlo Bold"/>
              <a:cs typeface="Menlo Bold"/>
            </a:endParaRPr>
          </a:p>
          <a:p>
            <a:endParaRPr lang="en-US" sz="3600" dirty="0"/>
          </a:p>
        </p:txBody>
      </p:sp>
    </p:spTree>
    <p:extLst>
      <p:ext uri="{BB962C8B-B14F-4D97-AF65-F5344CB8AC3E}">
        <p14:creationId xmlns:p14="http://schemas.microsoft.com/office/powerpoint/2010/main" val="2355149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Practice: The DNS is “messy”</a:t>
            </a:r>
            <a:endParaRPr lang="en-US" dirty="0"/>
          </a:p>
        </p:txBody>
      </p:sp>
      <p:sp>
        <p:nvSpPr>
          <p:cNvPr id="3" name="Content Placeholder 2"/>
          <p:cNvSpPr>
            <a:spLocks noGrp="1"/>
          </p:cNvSpPr>
          <p:nvPr>
            <p:ph idx="1"/>
          </p:nvPr>
        </p:nvSpPr>
        <p:spPr/>
        <p:txBody>
          <a:bodyPr>
            <a:normAutofit fontScale="77500" lnSpcReduction="20000"/>
          </a:bodyPr>
          <a:lstStyle/>
          <a:p>
            <a:pPr>
              <a:spcBef>
                <a:spcPts val="1800"/>
              </a:spcBef>
            </a:pPr>
            <a:r>
              <a:rPr lang="en-US" dirty="0" smtClean="0"/>
              <a:t>Clients </a:t>
            </a:r>
            <a:r>
              <a:rPr lang="en-US" dirty="0" smtClean="0"/>
              <a:t>use multiple name servers, and use local timeouts to repeat the query</a:t>
            </a:r>
          </a:p>
          <a:p>
            <a:pPr>
              <a:spcBef>
                <a:spcPts val="1800"/>
              </a:spcBef>
            </a:pPr>
            <a:r>
              <a:rPr lang="en-US" dirty="0" smtClean="0"/>
              <a:t>Resolvers may use server farms, so that queries from a common logical resolution process may be presented to the authoritative name server from multiple resolvers, and each resolver may present only a partial set of validation queries</a:t>
            </a:r>
          </a:p>
          <a:p>
            <a:pPr>
              <a:spcBef>
                <a:spcPts val="1800"/>
              </a:spcBef>
            </a:pPr>
            <a:r>
              <a:rPr lang="en-US" dirty="0" smtClean="0"/>
              <a:t>Resolvers may use forwarding resolvers, and may explicitly request checking disabled to disable the forwarding resolver from performing validation itself</a:t>
            </a:r>
          </a:p>
          <a:p>
            <a:pPr>
              <a:spcBef>
                <a:spcPts val="1800"/>
              </a:spcBef>
            </a:pPr>
            <a:r>
              <a:rPr lang="en-US" dirty="0" smtClean="0"/>
              <a:t>Clients and resolvers have their own independent retry and abandon timers</a:t>
            </a:r>
          </a:p>
        </p:txBody>
      </p:sp>
    </p:spTree>
    <p:extLst>
      <p:ext uri="{BB962C8B-B14F-4D97-AF65-F5344CB8AC3E}">
        <p14:creationId xmlns:p14="http://schemas.microsoft.com/office/powerpoint/2010/main" val="745381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First Approach to answering the ECDSA question – Statistical Inference</a:t>
            </a:r>
            <a:endParaRPr lang="en-US" dirty="0"/>
          </a:p>
        </p:txBody>
      </p:sp>
      <p:sp>
        <p:nvSpPr>
          <p:cNvPr id="3" name="Content Placeholder 2"/>
          <p:cNvSpPr>
            <a:spLocks noGrp="1"/>
          </p:cNvSpPr>
          <p:nvPr>
            <p:ph idx="1"/>
          </p:nvPr>
        </p:nvSpPr>
        <p:spPr/>
        <p:txBody>
          <a:bodyPr>
            <a:normAutofit/>
          </a:bodyPr>
          <a:lstStyle/>
          <a:p>
            <a:r>
              <a:rPr lang="en-US" sz="2400" dirty="0" smtClean="0"/>
              <a:t>A DNSSEC-aware resolver encountering a RR with an attached RRSIG that uses a known algorithm will query for DS and DNSKEY RRs</a:t>
            </a:r>
          </a:p>
          <a:p>
            <a:endParaRPr lang="en-US" sz="2400" dirty="0" smtClean="0"/>
          </a:p>
          <a:p>
            <a:r>
              <a:rPr lang="en-US" sz="2400" dirty="0"/>
              <a:t>A DNSSEC-aware resolver encountering a RR with an attached RRSIG </a:t>
            </a:r>
            <a:r>
              <a:rPr lang="en-US" sz="2400" dirty="0" smtClean="0"/>
              <a:t>that uses an unknown/unsupported crypto algorithm appears </a:t>
            </a:r>
            <a:r>
              <a:rPr lang="en-US" sz="2400" b="1" i="1" dirty="0" smtClean="0"/>
              <a:t>not</a:t>
            </a:r>
            <a:r>
              <a:rPr lang="en-US" sz="2400" dirty="0" smtClean="0"/>
              <a:t> to  </a:t>
            </a:r>
            <a:r>
              <a:rPr lang="en-US" sz="2400" dirty="0"/>
              <a:t>query for </a:t>
            </a:r>
            <a:r>
              <a:rPr lang="en-US" sz="2400" dirty="0" smtClean="0"/>
              <a:t>the DNSKEY RRs</a:t>
            </a:r>
          </a:p>
          <a:p>
            <a:endParaRPr lang="en-US" sz="2400" dirty="0" smtClean="0"/>
          </a:p>
          <a:p>
            <a:pPr marL="0" indent="0">
              <a:buNone/>
            </a:pPr>
            <a:endParaRPr lang="en-US" sz="2400" dirty="0" smtClean="0"/>
          </a:p>
          <a:p>
            <a:pPr marL="457200" lvl="1" indent="0">
              <a:buNone/>
            </a:pPr>
            <a:endParaRPr lang="en-US" sz="2000" dirty="0"/>
          </a:p>
          <a:p>
            <a:endParaRPr lang="en-US" sz="2400" dirty="0" smtClean="0"/>
          </a:p>
        </p:txBody>
      </p:sp>
    </p:spTree>
    <p:extLst>
      <p:ext uri="{BB962C8B-B14F-4D97-AF65-F5344CB8AC3E}">
        <p14:creationId xmlns:p14="http://schemas.microsoft.com/office/powerpoint/2010/main" val="38906640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12366</TotalTime>
  <Words>1934</Words>
  <Application>Microsoft Macintosh PowerPoint</Application>
  <PresentationFormat>On-screen Show (4:3)</PresentationFormat>
  <Paragraphs>255</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ECDSA P-256 support in DNSSEC-validating Resolvers</vt:lpstr>
      <vt:lpstr>ECDSA</vt:lpstr>
      <vt:lpstr> So lets use ECDSA for DNSSEC</vt:lpstr>
      <vt:lpstr>The Test Environment</vt:lpstr>
      <vt:lpstr>The Test Environment</vt:lpstr>
      <vt:lpstr>A Naïve View</vt:lpstr>
      <vt:lpstr>Theory: DNSSEC Validation Queries</vt:lpstr>
      <vt:lpstr>Practice: The DNS is “messy”</vt:lpstr>
      <vt:lpstr>First Approach to answering the ECDSA question – Statistical Inference</vt:lpstr>
      <vt:lpstr>Results</vt:lpstr>
      <vt:lpstr>Results</vt:lpstr>
      <vt:lpstr>Hmmm</vt:lpstr>
      <vt:lpstr>DNS resolver failure modes for an unknown signing algorithm</vt:lpstr>
      <vt:lpstr>Second Approach  to answering the ECC question – DNS + WEB</vt:lpstr>
      <vt:lpstr>Results</vt:lpstr>
      <vt:lpstr>What?</vt:lpstr>
      <vt:lpstr>Where?</vt:lpstr>
      <vt:lpstr>Who?</vt:lpstr>
      <vt:lpstr>Why?</vt:lpstr>
      <vt:lpstr>The Words of the Ancients</vt:lpstr>
      <vt:lpstr>The Words of the Ancients</vt:lpstr>
      <vt:lpstr>What About Google’s Public DNS?</vt:lpstr>
      <vt:lpstr>If 8.8.8.8 does not validate ECDSA</vt:lpstr>
      <vt:lpstr>Is ECDSA a viable crypto algorithm for DNSSEC?</vt:lpstr>
    </vt:vector>
  </TitlesOfParts>
  <Company>APNIC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ECC support in DNSSEC-validating Resolvers</dc:title>
  <dc:creator>Geoff Huston</dc:creator>
  <cp:lastModifiedBy>Geoff Huston</cp:lastModifiedBy>
  <cp:revision>75</cp:revision>
  <dcterms:created xsi:type="dcterms:W3CDTF">2014-09-17T08:23:30Z</dcterms:created>
  <dcterms:modified xsi:type="dcterms:W3CDTF">2014-10-20T23:39:46Z</dcterms:modified>
</cp:coreProperties>
</file>