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4" r:id="rId5"/>
    <p:sldId id="259" r:id="rId6"/>
    <p:sldId id="265" r:id="rId7"/>
    <p:sldId id="260" r:id="rId8"/>
    <p:sldId id="261" r:id="rId9"/>
    <p:sldId id="262" r:id="rId10"/>
    <p:sldId id="263"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853" autoAdjust="0"/>
  </p:normalViewPr>
  <p:slideViewPr>
    <p:cSldViewPr>
      <p:cViewPr varScale="1">
        <p:scale>
          <a:sx n="75" d="100"/>
          <a:sy n="75" d="100"/>
        </p:scale>
        <p:origin x="-182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Лист1!$B$1</c:f>
              <c:strCache>
                <c:ptCount val="1"/>
                <c:pt idx="0">
                  <c:v>Ряд 1</c:v>
                </c:pt>
              </c:strCache>
            </c:strRef>
          </c:tx>
          <c:marker>
            <c:symbol val="none"/>
          </c:marker>
          <c:cat>
            <c:strRef>
              <c:f>Лист1!$A$2:$A$5</c:f>
              <c:strCache>
                <c:ptCount val="4"/>
                <c:pt idx="0">
                  <c:v>July</c:v>
                </c:pt>
                <c:pt idx="1">
                  <c:v>August</c:v>
                </c:pt>
                <c:pt idx="2">
                  <c:v>September</c:v>
                </c:pt>
                <c:pt idx="3">
                  <c:v>Octomber</c:v>
                </c:pt>
              </c:strCache>
            </c:strRef>
          </c:cat>
          <c:val>
            <c:numRef>
              <c:f>Лист1!$B$2:$B$5</c:f>
              <c:numCache>
                <c:formatCode>General</c:formatCode>
                <c:ptCount val="4"/>
                <c:pt idx="0">
                  <c:v>2189</c:v>
                </c:pt>
                <c:pt idx="1">
                  <c:v>2128</c:v>
                </c:pt>
                <c:pt idx="2">
                  <c:v>2202</c:v>
                </c:pt>
                <c:pt idx="3">
                  <c:v>2197</c:v>
                </c:pt>
              </c:numCache>
            </c:numRef>
          </c:val>
          <c:smooth val="0"/>
        </c:ser>
        <c:dLbls>
          <c:showLegendKey val="0"/>
          <c:showVal val="0"/>
          <c:showCatName val="0"/>
          <c:showSerName val="0"/>
          <c:showPercent val="0"/>
          <c:showBubbleSize val="0"/>
        </c:dLbls>
        <c:marker val="1"/>
        <c:smooth val="0"/>
        <c:axId val="159589888"/>
        <c:axId val="159591424"/>
      </c:lineChart>
      <c:catAx>
        <c:axId val="159589888"/>
        <c:scaling>
          <c:orientation val="minMax"/>
        </c:scaling>
        <c:delete val="0"/>
        <c:axPos val="b"/>
        <c:majorTickMark val="out"/>
        <c:minorTickMark val="none"/>
        <c:tickLblPos val="nextTo"/>
        <c:crossAx val="159591424"/>
        <c:crosses val="autoZero"/>
        <c:auto val="1"/>
        <c:lblAlgn val="ctr"/>
        <c:lblOffset val="100"/>
        <c:noMultiLvlLbl val="0"/>
      </c:catAx>
      <c:valAx>
        <c:axId val="159591424"/>
        <c:scaling>
          <c:orientation val="minMax"/>
        </c:scaling>
        <c:delete val="0"/>
        <c:axPos val="l"/>
        <c:majorGridlines/>
        <c:numFmt formatCode="General" sourceLinked="1"/>
        <c:majorTickMark val="out"/>
        <c:minorTickMark val="none"/>
        <c:tickLblPos val="nextTo"/>
        <c:crossAx val="159589888"/>
        <c:crosses val="autoZero"/>
        <c:crossBetween val="between"/>
      </c:valAx>
    </c:plotArea>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19"/>
    </mc:Choice>
    <mc:Fallback>
      <c:style val="19"/>
    </mc:Fallback>
  </mc:AlternateContent>
  <c:chart>
    <c:autoTitleDeleted val="1"/>
    <c:plotArea>
      <c:layout/>
      <c:pieChart>
        <c:varyColors val="1"/>
        <c:ser>
          <c:idx val="0"/>
          <c:order val="0"/>
          <c:tx>
            <c:strRef>
              <c:f>Лист1!$B$1</c:f>
              <c:strCache>
                <c:ptCount val="1"/>
                <c:pt idx="0">
                  <c:v>Продажи</c:v>
                </c:pt>
              </c:strCache>
            </c:strRef>
          </c:tx>
          <c:cat>
            <c:strRef>
              <c:f>Лист1!$A$2:$A$4</c:f>
              <c:strCache>
                <c:ptCount val="3"/>
                <c:pt idx="0">
                  <c:v>Death Leaks &lt; 1 %</c:v>
                </c:pt>
                <c:pt idx="1">
                  <c:v>Customer Leaks ~ 45 %</c:v>
                </c:pt>
                <c:pt idx="2">
                  <c:v>Strange Leaks &gt; 50 %</c:v>
                </c:pt>
              </c:strCache>
            </c:strRef>
          </c:cat>
          <c:val>
            <c:numRef>
              <c:f>Лист1!$B$2:$B$4</c:f>
              <c:numCache>
                <c:formatCode>General</c:formatCode>
                <c:ptCount val="3"/>
                <c:pt idx="0">
                  <c:v>1</c:v>
                </c:pt>
                <c:pt idx="1">
                  <c:v>45</c:v>
                </c:pt>
                <c:pt idx="2">
                  <c:v>54</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title>
      <c:layout/>
      <c:overlay val="0"/>
    </c:title>
    <c:autoTitleDeleted val="0"/>
    <c:plotArea>
      <c:layout/>
      <c:lineChart>
        <c:grouping val="stacked"/>
        <c:varyColors val="0"/>
        <c:ser>
          <c:idx val="0"/>
          <c:order val="0"/>
          <c:tx>
            <c:strRef>
              <c:f>Лист1!$B$1</c:f>
              <c:strCache>
                <c:ptCount val="1"/>
                <c:pt idx="0">
                  <c:v>Duration</c:v>
                </c:pt>
              </c:strCache>
            </c:strRef>
          </c:tx>
          <c:marker>
            <c:symbol val="none"/>
          </c:marker>
          <c:cat>
            <c:strRef>
              <c:f>Лист1!$A$2:$A$5</c:f>
              <c:strCache>
                <c:ptCount val="4"/>
                <c:pt idx="0">
                  <c:v>&lt; 5m</c:v>
                </c:pt>
                <c:pt idx="1">
                  <c:v>&lt; 30m</c:v>
                </c:pt>
                <c:pt idx="2">
                  <c:v>&lt; 1h</c:v>
                </c:pt>
                <c:pt idx="3">
                  <c:v>&lt; 2h</c:v>
                </c:pt>
              </c:strCache>
            </c:strRef>
          </c:cat>
          <c:val>
            <c:numRef>
              <c:f>Лист1!$B$2:$B$5</c:f>
              <c:numCache>
                <c:formatCode>General</c:formatCode>
                <c:ptCount val="4"/>
                <c:pt idx="0">
                  <c:v>0.27870205033656104</c:v>
                </c:pt>
                <c:pt idx="1">
                  <c:v>0.43688815334214054</c:v>
                </c:pt>
                <c:pt idx="2">
                  <c:v>0.60043358545165959</c:v>
                </c:pt>
                <c:pt idx="3">
                  <c:v>0.67938146325411686</c:v>
                </c:pt>
              </c:numCache>
            </c:numRef>
          </c:val>
          <c:smooth val="0"/>
        </c:ser>
        <c:dLbls>
          <c:showLegendKey val="0"/>
          <c:showVal val="0"/>
          <c:showCatName val="0"/>
          <c:showSerName val="0"/>
          <c:showPercent val="0"/>
          <c:showBubbleSize val="0"/>
        </c:dLbls>
        <c:marker val="1"/>
        <c:smooth val="0"/>
        <c:axId val="168567552"/>
        <c:axId val="168570240"/>
      </c:lineChart>
      <c:catAx>
        <c:axId val="168567552"/>
        <c:scaling>
          <c:orientation val="minMax"/>
        </c:scaling>
        <c:delete val="0"/>
        <c:axPos val="b"/>
        <c:majorTickMark val="none"/>
        <c:minorTickMark val="none"/>
        <c:tickLblPos val="nextTo"/>
        <c:crossAx val="168570240"/>
        <c:crosses val="autoZero"/>
        <c:auto val="1"/>
        <c:lblAlgn val="ctr"/>
        <c:lblOffset val="100"/>
        <c:noMultiLvlLbl val="0"/>
      </c:catAx>
      <c:valAx>
        <c:axId val="168570240"/>
        <c:scaling>
          <c:orientation val="minMax"/>
        </c:scaling>
        <c:delete val="0"/>
        <c:axPos val="l"/>
        <c:majorGridlines/>
        <c:numFmt formatCode="General" sourceLinked="1"/>
        <c:majorTickMark val="none"/>
        <c:minorTickMark val="none"/>
        <c:tickLblPos val="nextTo"/>
        <c:crossAx val="168567552"/>
        <c:crosses val="autoZero"/>
        <c:crossBetween val="between"/>
      </c:valAx>
    </c:plotArea>
    <c:plotVisOnly val="1"/>
    <c:dispBlanksAs val="zero"/>
    <c:showDLblsOverMax val="0"/>
  </c:chart>
  <c:txPr>
    <a:bodyPr/>
    <a:lstStyle/>
    <a:p>
      <a:pPr>
        <a:defRPr sz="1800"/>
      </a:pPr>
      <a:endParaRPr lang="ru-RU"/>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6F5B27-B261-43D6-83A6-249DA39441B9}" type="datetimeFigureOut">
              <a:rPr lang="ru-RU" smtClean="0"/>
              <a:t>03.11.2014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1D8FB5-9917-409D-AFA2-73B31873F5D8}" type="slidenum">
              <a:rPr lang="ru-RU" smtClean="0"/>
              <a:t>‹#›</a:t>
            </a:fld>
            <a:endParaRPr lang="ru-RU"/>
          </a:p>
        </p:txBody>
      </p:sp>
    </p:spTree>
    <p:extLst>
      <p:ext uri="{BB962C8B-B14F-4D97-AF65-F5344CB8AC3E}">
        <p14:creationId xmlns:p14="http://schemas.microsoft.com/office/powerpoint/2010/main" val="3252904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We</a:t>
            </a:r>
            <a:r>
              <a:rPr lang="en-US" baseline="0" dirty="0" smtClean="0"/>
              <a:t> define route leak as announces that have abnormal </a:t>
            </a:r>
            <a:r>
              <a:rPr lang="en-US" baseline="0" dirty="0" err="1" smtClean="0"/>
              <a:t>subpath</a:t>
            </a:r>
            <a:r>
              <a:rPr lang="en-US" baseline="0" dirty="0" smtClean="0"/>
              <a:t>: provide-customer-provider, etc.</a:t>
            </a:r>
          </a:p>
          <a:p>
            <a:r>
              <a:rPr lang="en-US" baseline="0" dirty="0" smtClean="0"/>
              <a:t>What are the main features of route leaks? They increase latency, make your infrastructure vulnerable and undetectable from origin AS.</a:t>
            </a:r>
          </a:p>
          <a:p>
            <a:r>
              <a:rPr lang="en-US" baseline="0" dirty="0" smtClean="0"/>
              <a:t>But what about amount of such incidents?</a:t>
            </a:r>
            <a:endParaRPr lang="ru-RU" dirty="0"/>
          </a:p>
        </p:txBody>
      </p:sp>
      <p:sp>
        <p:nvSpPr>
          <p:cNvPr id="4" name="Номер слайда 3"/>
          <p:cNvSpPr>
            <a:spLocks noGrp="1"/>
          </p:cNvSpPr>
          <p:nvPr>
            <p:ph type="sldNum" sz="quarter" idx="10"/>
          </p:nvPr>
        </p:nvSpPr>
        <p:spPr/>
        <p:txBody>
          <a:bodyPr/>
          <a:lstStyle/>
          <a:p>
            <a:fld id="{E01D8FB5-9917-409D-AFA2-73B31873F5D8}" type="slidenum">
              <a:rPr lang="ru-RU" smtClean="0"/>
              <a:t>2</a:t>
            </a:fld>
            <a:endParaRPr lang="ru-RU"/>
          </a:p>
        </p:txBody>
      </p:sp>
    </p:spTree>
    <p:extLst>
      <p:ext uri="{BB962C8B-B14F-4D97-AF65-F5344CB8AC3E}">
        <p14:creationId xmlns:p14="http://schemas.microsoft.com/office/powerpoint/2010/main" val="2798099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This</a:t>
            </a:r>
            <a:r>
              <a:rPr lang="en-US" baseline="0" dirty="0" smtClean="0"/>
              <a:t> a graph describes amount of different abnormal paths we have detected during last few months.</a:t>
            </a:r>
          </a:p>
          <a:p>
            <a:r>
              <a:rPr lang="en-US" baseline="0" dirty="0" smtClean="0"/>
              <a:t>AS you can see, we detect about two thousand of route leaks each month and we are still isn’t satisfied about opportunities of our detector.</a:t>
            </a:r>
          </a:p>
          <a:p>
            <a:r>
              <a:rPr lang="en-US" baseline="0" dirty="0" smtClean="0"/>
              <a:t>But as far as I </a:t>
            </a:r>
            <a:r>
              <a:rPr lang="en-US" baseline="0" dirty="0" err="1" smtClean="0"/>
              <a:t>conern</a:t>
            </a:r>
            <a:r>
              <a:rPr lang="en-US" baseline="0" dirty="0" smtClean="0"/>
              <a:t> most part of the community still believe that problem is far away and don’t affect them at all.</a:t>
            </a:r>
            <a:endParaRPr lang="ru-RU" dirty="0"/>
          </a:p>
        </p:txBody>
      </p:sp>
      <p:sp>
        <p:nvSpPr>
          <p:cNvPr id="4" name="Номер слайда 3"/>
          <p:cNvSpPr>
            <a:spLocks noGrp="1"/>
          </p:cNvSpPr>
          <p:nvPr>
            <p:ph type="sldNum" sz="quarter" idx="10"/>
          </p:nvPr>
        </p:nvSpPr>
        <p:spPr/>
        <p:txBody>
          <a:bodyPr/>
          <a:lstStyle/>
          <a:p>
            <a:fld id="{E01D8FB5-9917-409D-AFA2-73B31873F5D8}" type="slidenum">
              <a:rPr lang="ru-RU" smtClean="0"/>
              <a:t>3</a:t>
            </a:fld>
            <a:endParaRPr lang="ru-RU"/>
          </a:p>
        </p:txBody>
      </p:sp>
    </p:spTree>
    <p:extLst>
      <p:ext uri="{BB962C8B-B14F-4D97-AF65-F5344CB8AC3E}">
        <p14:creationId xmlns:p14="http://schemas.microsoft.com/office/powerpoint/2010/main" val="2428540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Let</a:t>
            </a:r>
            <a:r>
              <a:rPr lang="en-US" baseline="0" dirty="0" smtClean="0"/>
              <a:t> us see. This is route leaks for RIPE NCC AS. This shot-term death leaks – when customer announces full table from one provider to another.</a:t>
            </a:r>
            <a:endParaRPr lang="ru-RU" dirty="0"/>
          </a:p>
        </p:txBody>
      </p:sp>
      <p:sp>
        <p:nvSpPr>
          <p:cNvPr id="4" name="Номер слайда 3"/>
          <p:cNvSpPr>
            <a:spLocks noGrp="1"/>
          </p:cNvSpPr>
          <p:nvPr>
            <p:ph type="sldNum" sz="quarter" idx="10"/>
          </p:nvPr>
        </p:nvSpPr>
        <p:spPr/>
        <p:txBody>
          <a:bodyPr/>
          <a:lstStyle/>
          <a:p>
            <a:fld id="{E01D8FB5-9917-409D-AFA2-73B31873F5D8}" type="slidenum">
              <a:rPr lang="ru-RU" smtClean="0"/>
              <a:t>4</a:t>
            </a:fld>
            <a:endParaRPr lang="ru-RU"/>
          </a:p>
        </p:txBody>
      </p:sp>
    </p:spTree>
    <p:extLst>
      <p:ext uri="{BB962C8B-B14F-4D97-AF65-F5344CB8AC3E}">
        <p14:creationId xmlns:p14="http://schemas.microsoft.com/office/powerpoint/2010/main" val="3236441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But death</a:t>
            </a:r>
            <a:r>
              <a:rPr lang="en-US" baseline="0" dirty="0" smtClean="0"/>
              <a:t> leaks are rare, and they cover only 1% of all cases. The most common error is made not by customer AS, but by transit AS. It is made by using global prefix list for its customers, without paying attention to the origin of the announce. As a result, if customer stops announcing some part if its prefixes to this provider it will take alternative route. For a example from announce customer’s prefix from one provider to peers or also to other providers. If you are customer of such AS, you wouldn’t be able to redirect traffic from this AS in all cases, even if this provider experiencing stable packet loss. It just highlight that there is major misunderstanding how transit AS should work.</a:t>
            </a:r>
            <a:endParaRPr lang="ru-RU" dirty="0"/>
          </a:p>
        </p:txBody>
      </p:sp>
      <p:sp>
        <p:nvSpPr>
          <p:cNvPr id="4" name="Номер слайда 3"/>
          <p:cNvSpPr>
            <a:spLocks noGrp="1"/>
          </p:cNvSpPr>
          <p:nvPr>
            <p:ph type="sldNum" sz="quarter" idx="10"/>
          </p:nvPr>
        </p:nvSpPr>
        <p:spPr/>
        <p:txBody>
          <a:bodyPr/>
          <a:lstStyle/>
          <a:p>
            <a:fld id="{E01D8FB5-9917-409D-AFA2-73B31873F5D8}" type="slidenum">
              <a:rPr lang="ru-RU" smtClean="0"/>
              <a:t>5</a:t>
            </a:fld>
            <a:endParaRPr lang="ru-RU"/>
          </a:p>
        </p:txBody>
      </p:sp>
    </p:spTree>
    <p:extLst>
      <p:ext uri="{BB962C8B-B14F-4D97-AF65-F5344CB8AC3E}">
        <p14:creationId xmlns:p14="http://schemas.microsoft.com/office/powerpoint/2010/main" val="1213203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And now strange leaks. By strange leak we define all leaks that we couldn’t</a:t>
            </a:r>
            <a:r>
              <a:rPr lang="en-US" baseline="0" dirty="0" smtClean="0"/>
              <a:t> simply explain. They don’t look like some common mistake - leaker and victim are not related to each other. In this issue were leaked all and only </a:t>
            </a:r>
            <a:r>
              <a:rPr lang="en-US" baseline="0" dirty="0" smtClean="0"/>
              <a:t>Google </a:t>
            </a:r>
            <a:r>
              <a:rPr lang="en-US" baseline="0" dirty="0" smtClean="0"/>
              <a:t>prefixes. I don’t think MIT could affect Google, but I could guarantee that this incident strongly affected latency to all Google services in Russian region.</a:t>
            </a:r>
            <a:endParaRPr lang="ru-RU" dirty="0"/>
          </a:p>
        </p:txBody>
      </p:sp>
      <p:sp>
        <p:nvSpPr>
          <p:cNvPr id="4" name="Номер слайда 3"/>
          <p:cNvSpPr>
            <a:spLocks noGrp="1"/>
          </p:cNvSpPr>
          <p:nvPr>
            <p:ph type="sldNum" sz="quarter" idx="10"/>
          </p:nvPr>
        </p:nvSpPr>
        <p:spPr/>
        <p:txBody>
          <a:bodyPr/>
          <a:lstStyle/>
          <a:p>
            <a:fld id="{E01D8FB5-9917-409D-AFA2-73B31873F5D8}" type="slidenum">
              <a:rPr lang="ru-RU" smtClean="0"/>
              <a:t>6</a:t>
            </a:fld>
            <a:endParaRPr lang="ru-RU"/>
          </a:p>
        </p:txBody>
      </p:sp>
    </p:spTree>
    <p:extLst>
      <p:ext uri="{BB962C8B-B14F-4D97-AF65-F5344CB8AC3E}">
        <p14:creationId xmlns:p14="http://schemas.microsoft.com/office/powerpoint/2010/main" val="14381924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The incident with Google lasted for a day. Despite</a:t>
            </a:r>
            <a:r>
              <a:rPr lang="en-US" baseline="0" dirty="0" smtClean="0"/>
              <a:t> the fact that most of routing incidents are short-term there are 30% of leaks that are stable. What does this mean? This just demonstrate that I are fully unnoticed.</a:t>
            </a:r>
            <a:endParaRPr lang="ru-RU" dirty="0"/>
          </a:p>
        </p:txBody>
      </p:sp>
      <p:sp>
        <p:nvSpPr>
          <p:cNvPr id="4" name="Номер слайда 3"/>
          <p:cNvSpPr>
            <a:spLocks noGrp="1"/>
          </p:cNvSpPr>
          <p:nvPr>
            <p:ph type="sldNum" sz="quarter" idx="10"/>
          </p:nvPr>
        </p:nvSpPr>
        <p:spPr/>
        <p:txBody>
          <a:bodyPr/>
          <a:lstStyle/>
          <a:p>
            <a:fld id="{34D2A585-16D1-4066-99C5-4B6B83C01C25}" type="slidenum">
              <a:rPr lang="ru-RU" smtClean="0"/>
              <a:t>7</a:t>
            </a:fld>
            <a:endParaRPr lang="ru-RU"/>
          </a:p>
        </p:txBody>
      </p:sp>
    </p:spTree>
    <p:extLst>
      <p:ext uri="{BB962C8B-B14F-4D97-AF65-F5344CB8AC3E}">
        <p14:creationId xmlns:p14="http://schemas.microsoft.com/office/powerpoint/2010/main" val="2574677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So</a:t>
            </a:r>
            <a:r>
              <a:rPr lang="en-US" baseline="0" dirty="0" smtClean="0"/>
              <a:t> what could be done? First of all there are some common receipts such as prefix filtering or prefix limit.  But at the same time community must understand that routing incidents are not related only to some well known hijacks that took place few years ago. It is about your prefixes and it is happening now.</a:t>
            </a:r>
            <a:endParaRPr lang="ru-RU" dirty="0"/>
          </a:p>
        </p:txBody>
      </p:sp>
      <p:sp>
        <p:nvSpPr>
          <p:cNvPr id="4" name="Номер слайда 3"/>
          <p:cNvSpPr>
            <a:spLocks noGrp="1"/>
          </p:cNvSpPr>
          <p:nvPr>
            <p:ph type="sldNum" sz="quarter" idx="10"/>
          </p:nvPr>
        </p:nvSpPr>
        <p:spPr/>
        <p:txBody>
          <a:bodyPr/>
          <a:lstStyle/>
          <a:p>
            <a:fld id="{E01D8FB5-9917-409D-AFA2-73B31873F5D8}" type="slidenum">
              <a:rPr lang="ru-RU" smtClean="0"/>
              <a:t>8</a:t>
            </a:fld>
            <a:endParaRPr lang="ru-RU"/>
          </a:p>
        </p:txBody>
      </p:sp>
    </p:spTree>
    <p:extLst>
      <p:ext uri="{BB962C8B-B14F-4D97-AF65-F5344CB8AC3E}">
        <p14:creationId xmlns:p14="http://schemas.microsoft.com/office/powerpoint/2010/main" val="2586818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If you want to monitor your prefixes</a:t>
            </a:r>
            <a:r>
              <a:rPr lang="en-US" baseline="0" dirty="0" smtClean="0"/>
              <a:t> you can use raw data from RIPE &amp; </a:t>
            </a:r>
            <a:r>
              <a:rPr lang="en-US" baseline="0" dirty="0" err="1" smtClean="0"/>
              <a:t>Routeviews</a:t>
            </a:r>
            <a:r>
              <a:rPr lang="en-US" baseline="0" dirty="0" smtClean="0"/>
              <a:t> and I’d like to thank them for this opportunity.</a:t>
            </a:r>
          </a:p>
          <a:p>
            <a:r>
              <a:rPr lang="en-US" baseline="0" dirty="0" smtClean="0"/>
              <a:t>There are also several projects, not all of them are free, that could provide you notifications related to routing incidents.</a:t>
            </a:r>
            <a:endParaRPr lang="ru-RU" dirty="0"/>
          </a:p>
        </p:txBody>
      </p:sp>
      <p:sp>
        <p:nvSpPr>
          <p:cNvPr id="4" name="Номер слайда 3"/>
          <p:cNvSpPr>
            <a:spLocks noGrp="1"/>
          </p:cNvSpPr>
          <p:nvPr>
            <p:ph type="sldNum" sz="quarter" idx="10"/>
          </p:nvPr>
        </p:nvSpPr>
        <p:spPr/>
        <p:txBody>
          <a:bodyPr/>
          <a:lstStyle/>
          <a:p>
            <a:fld id="{E01D8FB5-9917-409D-AFA2-73B31873F5D8}" type="slidenum">
              <a:rPr lang="ru-RU" smtClean="0"/>
              <a:t>9</a:t>
            </a:fld>
            <a:endParaRPr lang="ru-RU"/>
          </a:p>
        </p:txBody>
      </p:sp>
    </p:spTree>
    <p:extLst>
      <p:ext uri="{BB962C8B-B14F-4D97-AF65-F5344CB8AC3E}">
        <p14:creationId xmlns:p14="http://schemas.microsoft.com/office/powerpoint/2010/main" val="1475592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FD2585F-537B-49ED-A29D-8D45E9EBFD37}" type="datetimeFigureOut">
              <a:rPr lang="ru-RU" smtClean="0"/>
              <a:t>03.11.2014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14AEEE-C767-4E25-AFEB-146CB41966B8}" type="slidenum">
              <a:rPr lang="ru-RU" smtClean="0"/>
              <a:t>‹#›</a:t>
            </a:fld>
            <a:endParaRPr lang="ru-RU"/>
          </a:p>
        </p:txBody>
      </p:sp>
    </p:spTree>
    <p:extLst>
      <p:ext uri="{BB962C8B-B14F-4D97-AF65-F5344CB8AC3E}">
        <p14:creationId xmlns:p14="http://schemas.microsoft.com/office/powerpoint/2010/main" val="3960414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FD2585F-537B-49ED-A29D-8D45E9EBFD37}" type="datetimeFigureOut">
              <a:rPr lang="ru-RU" smtClean="0"/>
              <a:t>03.11.2014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14AEEE-C767-4E25-AFEB-146CB41966B8}" type="slidenum">
              <a:rPr lang="ru-RU" smtClean="0"/>
              <a:t>‹#›</a:t>
            </a:fld>
            <a:endParaRPr lang="ru-RU"/>
          </a:p>
        </p:txBody>
      </p:sp>
    </p:spTree>
    <p:extLst>
      <p:ext uri="{BB962C8B-B14F-4D97-AF65-F5344CB8AC3E}">
        <p14:creationId xmlns:p14="http://schemas.microsoft.com/office/powerpoint/2010/main" val="2482055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FD2585F-537B-49ED-A29D-8D45E9EBFD37}" type="datetimeFigureOut">
              <a:rPr lang="ru-RU" smtClean="0"/>
              <a:t>03.11.2014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14AEEE-C767-4E25-AFEB-146CB41966B8}" type="slidenum">
              <a:rPr lang="ru-RU" smtClean="0"/>
              <a:t>‹#›</a:t>
            </a:fld>
            <a:endParaRPr lang="ru-RU"/>
          </a:p>
        </p:txBody>
      </p:sp>
    </p:spTree>
    <p:extLst>
      <p:ext uri="{BB962C8B-B14F-4D97-AF65-F5344CB8AC3E}">
        <p14:creationId xmlns:p14="http://schemas.microsoft.com/office/powerpoint/2010/main" val="1383794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FD2585F-537B-49ED-A29D-8D45E9EBFD37}" type="datetimeFigureOut">
              <a:rPr lang="ru-RU" smtClean="0"/>
              <a:t>03.11.2014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14AEEE-C767-4E25-AFEB-146CB41966B8}" type="slidenum">
              <a:rPr lang="ru-RU" smtClean="0"/>
              <a:t>‹#›</a:t>
            </a:fld>
            <a:endParaRPr lang="ru-RU"/>
          </a:p>
        </p:txBody>
      </p:sp>
    </p:spTree>
    <p:extLst>
      <p:ext uri="{BB962C8B-B14F-4D97-AF65-F5344CB8AC3E}">
        <p14:creationId xmlns:p14="http://schemas.microsoft.com/office/powerpoint/2010/main" val="1923972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FD2585F-537B-49ED-A29D-8D45E9EBFD37}" type="datetimeFigureOut">
              <a:rPr lang="ru-RU" smtClean="0"/>
              <a:t>03.11.2014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14AEEE-C767-4E25-AFEB-146CB41966B8}" type="slidenum">
              <a:rPr lang="ru-RU" smtClean="0"/>
              <a:t>‹#›</a:t>
            </a:fld>
            <a:endParaRPr lang="ru-RU"/>
          </a:p>
        </p:txBody>
      </p:sp>
    </p:spTree>
    <p:extLst>
      <p:ext uri="{BB962C8B-B14F-4D97-AF65-F5344CB8AC3E}">
        <p14:creationId xmlns:p14="http://schemas.microsoft.com/office/powerpoint/2010/main" val="3193087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FD2585F-537B-49ED-A29D-8D45E9EBFD37}" type="datetimeFigureOut">
              <a:rPr lang="ru-RU" smtClean="0"/>
              <a:t>03.11.2014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14AEEE-C767-4E25-AFEB-146CB41966B8}" type="slidenum">
              <a:rPr lang="ru-RU" smtClean="0"/>
              <a:t>‹#›</a:t>
            </a:fld>
            <a:endParaRPr lang="ru-RU"/>
          </a:p>
        </p:txBody>
      </p:sp>
    </p:spTree>
    <p:extLst>
      <p:ext uri="{BB962C8B-B14F-4D97-AF65-F5344CB8AC3E}">
        <p14:creationId xmlns:p14="http://schemas.microsoft.com/office/powerpoint/2010/main" val="1751119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FD2585F-537B-49ED-A29D-8D45E9EBFD37}" type="datetimeFigureOut">
              <a:rPr lang="ru-RU" smtClean="0"/>
              <a:t>03.11.2014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C14AEEE-C767-4E25-AFEB-146CB41966B8}" type="slidenum">
              <a:rPr lang="ru-RU" smtClean="0"/>
              <a:t>‹#›</a:t>
            </a:fld>
            <a:endParaRPr lang="ru-RU"/>
          </a:p>
        </p:txBody>
      </p:sp>
    </p:spTree>
    <p:extLst>
      <p:ext uri="{BB962C8B-B14F-4D97-AF65-F5344CB8AC3E}">
        <p14:creationId xmlns:p14="http://schemas.microsoft.com/office/powerpoint/2010/main" val="4256389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FD2585F-537B-49ED-A29D-8D45E9EBFD37}" type="datetimeFigureOut">
              <a:rPr lang="ru-RU" smtClean="0"/>
              <a:t>03.11.2014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C14AEEE-C767-4E25-AFEB-146CB41966B8}" type="slidenum">
              <a:rPr lang="ru-RU" smtClean="0"/>
              <a:t>‹#›</a:t>
            </a:fld>
            <a:endParaRPr lang="ru-RU"/>
          </a:p>
        </p:txBody>
      </p:sp>
    </p:spTree>
    <p:extLst>
      <p:ext uri="{BB962C8B-B14F-4D97-AF65-F5344CB8AC3E}">
        <p14:creationId xmlns:p14="http://schemas.microsoft.com/office/powerpoint/2010/main" val="2615916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FD2585F-537B-49ED-A29D-8D45E9EBFD37}" type="datetimeFigureOut">
              <a:rPr lang="ru-RU" smtClean="0"/>
              <a:t>03.11.2014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C14AEEE-C767-4E25-AFEB-146CB41966B8}" type="slidenum">
              <a:rPr lang="ru-RU" smtClean="0"/>
              <a:t>‹#›</a:t>
            </a:fld>
            <a:endParaRPr lang="ru-RU"/>
          </a:p>
        </p:txBody>
      </p:sp>
    </p:spTree>
    <p:extLst>
      <p:ext uri="{BB962C8B-B14F-4D97-AF65-F5344CB8AC3E}">
        <p14:creationId xmlns:p14="http://schemas.microsoft.com/office/powerpoint/2010/main" val="1691788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FD2585F-537B-49ED-A29D-8D45E9EBFD37}" type="datetimeFigureOut">
              <a:rPr lang="ru-RU" smtClean="0"/>
              <a:t>03.11.2014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14AEEE-C767-4E25-AFEB-146CB41966B8}" type="slidenum">
              <a:rPr lang="ru-RU" smtClean="0"/>
              <a:t>‹#›</a:t>
            </a:fld>
            <a:endParaRPr lang="ru-RU"/>
          </a:p>
        </p:txBody>
      </p:sp>
    </p:spTree>
    <p:extLst>
      <p:ext uri="{BB962C8B-B14F-4D97-AF65-F5344CB8AC3E}">
        <p14:creationId xmlns:p14="http://schemas.microsoft.com/office/powerpoint/2010/main" val="2442340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FD2585F-537B-49ED-A29D-8D45E9EBFD37}" type="datetimeFigureOut">
              <a:rPr lang="ru-RU" smtClean="0"/>
              <a:t>03.11.2014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14AEEE-C767-4E25-AFEB-146CB41966B8}" type="slidenum">
              <a:rPr lang="ru-RU" smtClean="0"/>
              <a:t>‹#›</a:t>
            </a:fld>
            <a:endParaRPr lang="ru-RU"/>
          </a:p>
        </p:txBody>
      </p:sp>
    </p:spTree>
    <p:extLst>
      <p:ext uri="{BB962C8B-B14F-4D97-AF65-F5344CB8AC3E}">
        <p14:creationId xmlns:p14="http://schemas.microsoft.com/office/powerpoint/2010/main" val="2024917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D2585F-537B-49ED-A29D-8D45E9EBFD37}" type="datetimeFigureOut">
              <a:rPr lang="ru-RU" smtClean="0"/>
              <a:t>03.11.2014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14AEEE-C767-4E25-AFEB-146CB41966B8}" type="slidenum">
              <a:rPr lang="ru-RU" smtClean="0"/>
              <a:t>‹#›</a:t>
            </a:fld>
            <a:endParaRPr lang="ru-RU"/>
          </a:p>
        </p:txBody>
      </p:sp>
    </p:spTree>
    <p:extLst>
      <p:ext uri="{BB962C8B-B14F-4D97-AF65-F5344CB8AC3E}">
        <p14:creationId xmlns:p14="http://schemas.microsoft.com/office/powerpoint/2010/main" val="781572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smtClean="0"/>
              <a:t>Everybody Leaks</a:t>
            </a:r>
            <a:endParaRPr lang="ru-RU" dirty="0"/>
          </a:p>
        </p:txBody>
      </p:sp>
      <p:sp>
        <p:nvSpPr>
          <p:cNvPr id="3" name="Подзаголовок 2"/>
          <p:cNvSpPr>
            <a:spLocks noGrp="1"/>
          </p:cNvSpPr>
          <p:nvPr>
            <p:ph type="subTitle" idx="1"/>
          </p:nvPr>
        </p:nvSpPr>
        <p:spPr/>
        <p:txBody>
          <a:bodyPr/>
          <a:lstStyle/>
          <a:p>
            <a:r>
              <a:rPr lang="en-US" dirty="0" smtClean="0"/>
              <a:t>Alexander </a:t>
            </a:r>
            <a:r>
              <a:rPr lang="en-US" dirty="0" err="1" smtClean="0"/>
              <a:t>Azimov</a:t>
            </a:r>
            <a:endParaRPr lang="ru-RU" dirty="0"/>
          </a:p>
        </p:txBody>
      </p:sp>
    </p:spTree>
    <p:extLst>
      <p:ext uri="{BB962C8B-B14F-4D97-AF65-F5344CB8AC3E}">
        <p14:creationId xmlns:p14="http://schemas.microsoft.com/office/powerpoint/2010/main" val="31164510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Questions?</a:t>
            </a:r>
            <a:endParaRPr lang="ru-RU" dirty="0"/>
          </a:p>
        </p:txBody>
      </p:sp>
      <p:sp>
        <p:nvSpPr>
          <p:cNvPr id="3" name="Объект 2"/>
          <p:cNvSpPr>
            <a:spLocks noGrp="1"/>
          </p:cNvSpPr>
          <p:nvPr>
            <p:ph idx="1"/>
          </p:nvPr>
        </p:nvSpPr>
        <p:spPr/>
        <p:txBody>
          <a:bodyPr/>
          <a:lstStyle/>
          <a:p>
            <a:pPr marL="0" indent="0" algn="ctr">
              <a:buNone/>
            </a:pPr>
            <a:endParaRPr lang="en-US" dirty="0" smtClean="0"/>
          </a:p>
          <a:p>
            <a:pPr marL="0" indent="0" algn="ctr">
              <a:buNone/>
            </a:pPr>
            <a:r>
              <a:rPr lang="en-US" dirty="0" smtClean="0">
                <a:solidFill>
                  <a:schemeClr val="bg1">
                    <a:lumMod val="65000"/>
                  </a:schemeClr>
                </a:solidFill>
              </a:rPr>
              <a:t>radar.qrator.net</a:t>
            </a:r>
            <a:endParaRPr lang="ru-RU" dirty="0">
              <a:solidFill>
                <a:schemeClr val="bg1">
                  <a:lumMod val="65000"/>
                </a:schemeClr>
              </a:solidFill>
            </a:endParaRPr>
          </a:p>
        </p:txBody>
      </p:sp>
    </p:spTree>
    <p:extLst>
      <p:ext uri="{BB962C8B-B14F-4D97-AF65-F5344CB8AC3E}">
        <p14:creationId xmlns:p14="http://schemas.microsoft.com/office/powerpoint/2010/main" val="1409932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Route Leaks</a:t>
            </a:r>
            <a:endParaRPr lang="ru-RU" dirty="0"/>
          </a:p>
        </p:txBody>
      </p:sp>
      <p:sp>
        <p:nvSpPr>
          <p:cNvPr id="3" name="Объект 2"/>
          <p:cNvSpPr>
            <a:spLocks noGrp="1"/>
          </p:cNvSpPr>
          <p:nvPr>
            <p:ph idx="1"/>
          </p:nvPr>
        </p:nvSpPr>
        <p:spPr/>
        <p:txBody>
          <a:bodyPr/>
          <a:lstStyle/>
          <a:p>
            <a:pPr marL="0" indent="0">
              <a:buNone/>
            </a:pPr>
            <a:r>
              <a:rPr lang="en-US" dirty="0" smtClean="0"/>
              <a:t>Abnormal </a:t>
            </a:r>
            <a:r>
              <a:rPr lang="en-US" dirty="0" err="1" smtClean="0"/>
              <a:t>subpath</a:t>
            </a:r>
            <a:r>
              <a:rPr lang="en-US" dirty="0" smtClean="0"/>
              <a:t>:</a:t>
            </a:r>
          </a:p>
          <a:p>
            <a:pPr marL="514350" indent="-514350">
              <a:buFont typeface="+mj-lt"/>
              <a:buAutoNum type="arabicPeriod"/>
            </a:pPr>
            <a:r>
              <a:rPr lang="en-US" dirty="0" smtClean="0"/>
              <a:t>Provider -&gt; Customer -&gt; Provider</a:t>
            </a:r>
          </a:p>
          <a:p>
            <a:pPr marL="514350" indent="-514350">
              <a:buFont typeface="+mj-lt"/>
              <a:buAutoNum type="arabicPeriod"/>
            </a:pPr>
            <a:r>
              <a:rPr lang="en-US" dirty="0" smtClean="0"/>
              <a:t>Provider -&gt; Customer -&gt; Peering</a:t>
            </a:r>
          </a:p>
          <a:p>
            <a:pPr marL="514350" indent="-514350">
              <a:buFont typeface="+mj-lt"/>
              <a:buAutoNum type="arabicPeriod"/>
            </a:pPr>
            <a:r>
              <a:rPr lang="en-US" dirty="0" smtClean="0"/>
              <a:t>Peering -&gt; Customer -&gt; Provider</a:t>
            </a:r>
          </a:p>
          <a:p>
            <a:pPr marL="514350" indent="-514350">
              <a:buFont typeface="+mj-lt"/>
              <a:buAutoNum type="arabicPeriod"/>
            </a:pPr>
            <a:r>
              <a:rPr lang="en-US" dirty="0" smtClean="0"/>
              <a:t>Peering -&gt; Peering -&gt; Peering</a:t>
            </a:r>
          </a:p>
          <a:p>
            <a:pPr marL="514350" indent="-514350">
              <a:buFont typeface="+mj-lt"/>
              <a:buAutoNum type="arabicPeriod"/>
            </a:pPr>
            <a:endParaRPr lang="en-US" dirty="0"/>
          </a:p>
          <a:p>
            <a:pPr marL="0" indent="0">
              <a:buNone/>
            </a:pPr>
            <a:r>
              <a:rPr lang="en-US" dirty="0" smtClean="0">
                <a:solidFill>
                  <a:srgbClr val="FF0000"/>
                </a:solidFill>
              </a:rPr>
              <a:t>Amount?</a:t>
            </a:r>
          </a:p>
          <a:p>
            <a:pPr marL="514350" indent="-514350">
              <a:buFont typeface="+mj-lt"/>
              <a:buAutoNum type="arabicPeriod"/>
            </a:pPr>
            <a:endParaRPr lang="ru-RU" dirty="0"/>
          </a:p>
        </p:txBody>
      </p:sp>
    </p:spTree>
    <p:extLst>
      <p:ext uri="{BB962C8B-B14F-4D97-AF65-F5344CB8AC3E}">
        <p14:creationId xmlns:p14="http://schemas.microsoft.com/office/powerpoint/2010/main" val="202670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New Abnormal Paths Monthly</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27278707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75012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There problem is far away…</a:t>
            </a:r>
            <a:endParaRPr lang="ru-RU"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1898340"/>
            <a:ext cx="8229600" cy="39296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19327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Leak Distribution</a:t>
            </a:r>
            <a:endParaRPr lang="ru-RU"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1360485651"/>
              </p:ext>
            </p:extLst>
          </p:nvPr>
        </p:nvGraphicFramePr>
        <p:xfrm>
          <a:off x="467544" y="1340768"/>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754820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Strange leaks are very strange</a:t>
            </a:r>
            <a:endParaRPr lang="ru-RU" dirty="0"/>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68313" y="1686833"/>
            <a:ext cx="8229600" cy="44098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39552" y="6237312"/>
            <a:ext cx="8064896" cy="461665"/>
          </a:xfrm>
          <a:prstGeom prst="rect">
            <a:avLst/>
          </a:prstGeom>
          <a:noFill/>
        </p:spPr>
        <p:txBody>
          <a:bodyPr wrap="square" rtlCol="0">
            <a:spAutoFit/>
          </a:bodyPr>
          <a:lstStyle/>
          <a:p>
            <a:pPr algn="ctr"/>
            <a:r>
              <a:rPr lang="en-US" sz="2400" dirty="0" smtClean="0">
                <a:solidFill>
                  <a:srgbClr val="FF0000"/>
                </a:solidFill>
              </a:rPr>
              <a:t>Target Leak of Google’s prefixes</a:t>
            </a:r>
            <a:endParaRPr lang="ru-RU" sz="2400" dirty="0">
              <a:solidFill>
                <a:srgbClr val="FF0000"/>
              </a:solidFill>
            </a:endParaRPr>
          </a:p>
        </p:txBody>
      </p:sp>
    </p:spTree>
    <p:extLst>
      <p:ext uri="{BB962C8B-B14F-4D97-AF65-F5344CB8AC3E}">
        <p14:creationId xmlns:p14="http://schemas.microsoft.com/office/powerpoint/2010/main" val="26092649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Route Leak Dynamics</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283997948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899592" y="6165304"/>
            <a:ext cx="7632848" cy="461665"/>
          </a:xfrm>
          <a:prstGeom prst="rect">
            <a:avLst/>
          </a:prstGeom>
          <a:noFill/>
        </p:spPr>
        <p:txBody>
          <a:bodyPr wrap="square" rtlCol="0">
            <a:spAutoFit/>
          </a:bodyPr>
          <a:lstStyle/>
          <a:p>
            <a:pPr algn="ctr"/>
            <a:r>
              <a:rPr lang="ru-RU" sz="2400" dirty="0" smtClean="0">
                <a:solidFill>
                  <a:srgbClr val="FF0000"/>
                </a:solidFill>
              </a:rPr>
              <a:t>30% </a:t>
            </a:r>
            <a:r>
              <a:rPr lang="en-US" sz="2400" dirty="0" smtClean="0">
                <a:solidFill>
                  <a:srgbClr val="FF0000"/>
                </a:solidFill>
              </a:rPr>
              <a:t>of leaks are long-term and unnoticed!</a:t>
            </a:r>
            <a:endParaRPr lang="ru-RU" sz="2400" dirty="0">
              <a:solidFill>
                <a:srgbClr val="FF0000"/>
              </a:solidFill>
            </a:endParaRPr>
          </a:p>
        </p:txBody>
      </p:sp>
    </p:spTree>
    <p:extLst>
      <p:ext uri="{BB962C8B-B14F-4D97-AF65-F5344CB8AC3E}">
        <p14:creationId xmlns:p14="http://schemas.microsoft.com/office/powerpoint/2010/main" val="761573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What could be done?</a:t>
            </a:r>
            <a:endParaRPr lang="ru-RU" dirty="0"/>
          </a:p>
        </p:txBody>
      </p:sp>
      <p:sp>
        <p:nvSpPr>
          <p:cNvPr id="3" name="Объект 2"/>
          <p:cNvSpPr>
            <a:spLocks noGrp="1"/>
          </p:cNvSpPr>
          <p:nvPr>
            <p:ph idx="1"/>
          </p:nvPr>
        </p:nvSpPr>
        <p:spPr/>
        <p:txBody>
          <a:bodyPr>
            <a:normAutofit/>
          </a:bodyPr>
          <a:lstStyle/>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r>
              <a:rPr lang="en-US" dirty="0" smtClean="0"/>
              <a:t>Outbound prefix filtering;</a:t>
            </a:r>
          </a:p>
          <a:p>
            <a:pPr marL="514350" indent="-514350">
              <a:buFont typeface="+mj-lt"/>
              <a:buAutoNum type="arabicPeriod"/>
            </a:pPr>
            <a:r>
              <a:rPr lang="en-US" dirty="0" smtClean="0"/>
              <a:t>Inbound prefix filtering or prefix limit</a:t>
            </a:r>
            <a:r>
              <a:rPr lang="en-US" dirty="0" smtClean="0"/>
              <a:t>;</a:t>
            </a:r>
          </a:p>
          <a:p>
            <a:pPr marL="514350" indent="-514350">
              <a:buFont typeface="+mj-lt"/>
              <a:buAutoNum type="arabicPeriod"/>
            </a:pPr>
            <a:r>
              <a:rPr lang="en-US" dirty="0" smtClean="0"/>
              <a:t>Collaboration, more collaboration!</a:t>
            </a:r>
            <a:endParaRPr lang="en-US" dirty="0" smtClean="0"/>
          </a:p>
          <a:p>
            <a:pPr marL="514350" indent="-514350">
              <a:buFont typeface="+mj-lt"/>
              <a:buAutoNum type="arabicPeriod"/>
            </a:pPr>
            <a:r>
              <a:rPr lang="en-US" dirty="0" smtClean="0"/>
              <a:t>Announce isn’t end of story, you need to monitor </a:t>
            </a:r>
            <a:r>
              <a:rPr lang="en-US" dirty="0" smtClean="0"/>
              <a:t>it</a:t>
            </a:r>
            <a:r>
              <a:rPr lang="en-US" dirty="0" smtClean="0"/>
              <a:t>;</a:t>
            </a:r>
            <a:endParaRPr lang="en-US" dirty="0" smtClean="0"/>
          </a:p>
        </p:txBody>
      </p:sp>
    </p:spTree>
    <p:extLst>
      <p:ext uri="{BB962C8B-B14F-4D97-AF65-F5344CB8AC3E}">
        <p14:creationId xmlns:p14="http://schemas.microsoft.com/office/powerpoint/2010/main" val="2661657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Monitoring announces</a:t>
            </a:r>
            <a:endParaRPr lang="ru-RU" dirty="0"/>
          </a:p>
        </p:txBody>
      </p:sp>
      <p:sp>
        <p:nvSpPr>
          <p:cNvPr id="3" name="Объект 2"/>
          <p:cNvSpPr>
            <a:spLocks noGrp="1"/>
          </p:cNvSpPr>
          <p:nvPr>
            <p:ph idx="1"/>
          </p:nvPr>
        </p:nvSpPr>
        <p:spPr/>
        <p:txBody>
          <a:bodyPr/>
          <a:lstStyle/>
          <a:p>
            <a:endParaRPr lang="en-US" dirty="0" smtClean="0"/>
          </a:p>
          <a:p>
            <a:r>
              <a:rPr lang="en-US" dirty="0" smtClean="0"/>
              <a:t>Raw data</a:t>
            </a:r>
          </a:p>
          <a:p>
            <a:pPr marL="0" indent="0">
              <a:buNone/>
            </a:pPr>
            <a:r>
              <a:rPr lang="en-US" dirty="0" smtClean="0"/>
              <a:t>RIPE &amp; </a:t>
            </a:r>
            <a:r>
              <a:rPr lang="en-US" dirty="0" err="1" smtClean="0"/>
              <a:t>Routeviews</a:t>
            </a:r>
            <a:r>
              <a:rPr lang="en-US" dirty="0" smtClean="0"/>
              <a:t> – thank you!</a:t>
            </a:r>
          </a:p>
          <a:p>
            <a:r>
              <a:rPr lang="en-US" dirty="0" err="1" smtClean="0"/>
              <a:t>Renesys</a:t>
            </a:r>
            <a:endParaRPr lang="en-US" dirty="0" smtClean="0"/>
          </a:p>
          <a:p>
            <a:r>
              <a:rPr lang="en-US" dirty="0" err="1" smtClean="0"/>
              <a:t>BGPMon</a:t>
            </a:r>
            <a:endParaRPr lang="en-US" dirty="0" smtClean="0"/>
          </a:p>
          <a:p>
            <a:r>
              <a:rPr lang="en-US" dirty="0"/>
              <a:t>Radar by </a:t>
            </a:r>
            <a:r>
              <a:rPr lang="en-US" smtClean="0"/>
              <a:t>Qrator</a:t>
            </a:r>
            <a:endParaRPr lang="en-US"/>
          </a:p>
        </p:txBody>
      </p:sp>
    </p:spTree>
    <p:extLst>
      <p:ext uri="{BB962C8B-B14F-4D97-AF65-F5344CB8AC3E}">
        <p14:creationId xmlns:p14="http://schemas.microsoft.com/office/powerpoint/2010/main" val="2429606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4036</TotalTime>
  <Words>634</Words>
  <Application>Microsoft Office PowerPoint</Application>
  <PresentationFormat>Экран (4:3)</PresentationFormat>
  <Paragraphs>56</Paragraphs>
  <Slides>10</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Everybody Leaks</vt:lpstr>
      <vt:lpstr>Route Leaks</vt:lpstr>
      <vt:lpstr>New Abnormal Paths Monthly</vt:lpstr>
      <vt:lpstr>There problem is far away…</vt:lpstr>
      <vt:lpstr>Leak Distribution</vt:lpstr>
      <vt:lpstr>Strange leaks are very strange</vt:lpstr>
      <vt:lpstr>Route Leak Dynamics</vt:lpstr>
      <vt:lpstr>What could be done?</vt:lpstr>
      <vt:lpstr>Monitoring announces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Everybody leaks</dc:title>
  <dc:creator>mitradir</dc:creator>
  <cp:lastModifiedBy>mitradir</cp:lastModifiedBy>
  <cp:revision>10</cp:revision>
  <dcterms:created xsi:type="dcterms:W3CDTF">2014-11-03T16:33:29Z</dcterms:created>
  <dcterms:modified xsi:type="dcterms:W3CDTF">2014-11-06T11:50:05Z</dcterms:modified>
</cp:coreProperties>
</file>