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3"/>
  </p:notesMasterIdLst>
  <p:handoutMasterIdLst>
    <p:handoutMasterId r:id="rId14"/>
  </p:handoutMasterIdLst>
  <p:sldIdLst>
    <p:sldId id="263" r:id="rId2"/>
    <p:sldId id="264" r:id="rId3"/>
    <p:sldId id="301" r:id="rId4"/>
    <p:sldId id="302" r:id="rId5"/>
    <p:sldId id="265" r:id="rId6"/>
    <p:sldId id="297" r:id="rId7"/>
    <p:sldId id="300" r:id="rId8"/>
    <p:sldId id="304" r:id="rId9"/>
    <p:sldId id="283" r:id="rId10"/>
    <p:sldId id="303" r:id="rId11"/>
    <p:sldId id="275"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113050"/>
    <a:srgbClr val="0D243E"/>
    <a:srgbClr val="05183A"/>
    <a:srgbClr val="041A34"/>
    <a:srgbClr val="061129"/>
    <a:srgbClr val="008CB5"/>
    <a:srgbClr val="060F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83" d="100"/>
          <a:sy n="83" d="100"/>
        </p:scale>
        <p:origin x="-151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jonw:Documents:AOTR-louisville-minneapoli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IPv4-only</a:t>
            </a:r>
            <a:r>
              <a:rPr lang="en-US" baseline="0"/>
              <a:t> and IPv4+v6 ISPs</a:t>
            </a:r>
            <a:endParaRPr lang="en-US"/>
          </a:p>
        </c:rich>
      </c:tx>
      <c:layout/>
      <c:overlay val="0"/>
    </c:title>
    <c:autoTitleDeleted val="0"/>
    <c:plotArea>
      <c:layout/>
      <c:barChart>
        <c:barDir val="col"/>
        <c:grouping val="clustered"/>
        <c:varyColors val="0"/>
        <c:ser>
          <c:idx val="0"/>
          <c:order val="0"/>
          <c:tx>
            <c:strRef>
              <c:f>Sheet5!$B$1</c:f>
              <c:strCache>
                <c:ptCount val="1"/>
                <c:pt idx="0">
                  <c:v>% IPv4 Only</c:v>
                </c:pt>
              </c:strCache>
            </c:strRef>
          </c:tx>
          <c:invertIfNegative val="0"/>
          <c:cat>
            <c:strRef>
              <c:f>Sheet5!$A$2:$A$6</c:f>
              <c:strCache>
                <c:ptCount val="5"/>
                <c:pt idx="0">
                  <c:v>2010Q3</c:v>
                </c:pt>
                <c:pt idx="1">
                  <c:v>2011Q3</c:v>
                </c:pt>
                <c:pt idx="2">
                  <c:v>2012Q3</c:v>
                </c:pt>
                <c:pt idx="3">
                  <c:v>2013Q3</c:v>
                </c:pt>
                <c:pt idx="4">
                  <c:v>2014Q3</c:v>
                </c:pt>
              </c:strCache>
            </c:strRef>
          </c:cat>
          <c:val>
            <c:numRef>
              <c:f>Sheet5!$B$2:$B$6</c:f>
              <c:numCache>
                <c:formatCode>0%</c:formatCode>
                <c:ptCount val="5"/>
                <c:pt idx="0">
                  <c:v>0.75</c:v>
                </c:pt>
                <c:pt idx="1">
                  <c:v>0.66</c:v>
                </c:pt>
                <c:pt idx="2">
                  <c:v>0.62</c:v>
                </c:pt>
                <c:pt idx="3">
                  <c:v>0.59</c:v>
                </c:pt>
                <c:pt idx="4">
                  <c:v>0.58</c:v>
                </c:pt>
              </c:numCache>
            </c:numRef>
          </c:val>
        </c:ser>
        <c:ser>
          <c:idx val="1"/>
          <c:order val="1"/>
          <c:tx>
            <c:strRef>
              <c:f>Sheet5!$C$1</c:f>
              <c:strCache>
                <c:ptCount val="1"/>
                <c:pt idx="0">
                  <c:v>% IPv4 and IPv6</c:v>
                </c:pt>
              </c:strCache>
            </c:strRef>
          </c:tx>
          <c:invertIfNegative val="0"/>
          <c:cat>
            <c:strRef>
              <c:f>Sheet5!$A$2:$A$6</c:f>
              <c:strCache>
                <c:ptCount val="5"/>
                <c:pt idx="0">
                  <c:v>2010Q3</c:v>
                </c:pt>
                <c:pt idx="1">
                  <c:v>2011Q3</c:v>
                </c:pt>
                <c:pt idx="2">
                  <c:v>2012Q3</c:v>
                </c:pt>
                <c:pt idx="3">
                  <c:v>2013Q3</c:v>
                </c:pt>
                <c:pt idx="4">
                  <c:v>2014Q3</c:v>
                </c:pt>
              </c:strCache>
            </c:strRef>
          </c:cat>
          <c:val>
            <c:numRef>
              <c:f>Sheet5!$C$2:$C$6</c:f>
              <c:numCache>
                <c:formatCode>0%</c:formatCode>
                <c:ptCount val="5"/>
                <c:pt idx="0">
                  <c:v>0.25</c:v>
                </c:pt>
                <c:pt idx="1">
                  <c:v>0.34</c:v>
                </c:pt>
                <c:pt idx="2">
                  <c:v>0.38</c:v>
                </c:pt>
                <c:pt idx="3">
                  <c:v>0.41</c:v>
                </c:pt>
                <c:pt idx="4">
                  <c:v>0.42</c:v>
                </c:pt>
              </c:numCache>
            </c:numRef>
          </c:val>
        </c:ser>
        <c:dLbls>
          <c:showLegendKey val="0"/>
          <c:showVal val="0"/>
          <c:showCatName val="0"/>
          <c:showSerName val="0"/>
          <c:showPercent val="0"/>
          <c:showBubbleSize val="0"/>
        </c:dLbls>
        <c:gapWidth val="150"/>
        <c:axId val="-2081959080"/>
        <c:axId val="-2081958728"/>
      </c:barChart>
      <c:catAx>
        <c:axId val="-2081959080"/>
        <c:scaling>
          <c:orientation val="minMax"/>
        </c:scaling>
        <c:delete val="0"/>
        <c:axPos val="b"/>
        <c:majorTickMark val="none"/>
        <c:minorTickMark val="none"/>
        <c:tickLblPos val="nextTo"/>
        <c:crossAx val="-2081958728"/>
        <c:crosses val="autoZero"/>
        <c:auto val="1"/>
        <c:lblAlgn val="ctr"/>
        <c:lblOffset val="100"/>
        <c:noMultiLvlLbl val="0"/>
      </c:catAx>
      <c:valAx>
        <c:axId val="-2081958728"/>
        <c:scaling>
          <c:orientation val="minMax"/>
          <c:max val="1.0"/>
        </c:scaling>
        <c:delete val="0"/>
        <c:axPos val="l"/>
        <c:majorGridlines/>
        <c:numFmt formatCode="0%" sourceLinked="1"/>
        <c:majorTickMark val="none"/>
        <c:minorTickMark val="none"/>
        <c:tickLblPos val="nextTo"/>
        <c:txPr>
          <a:bodyPr/>
          <a:lstStyle/>
          <a:p>
            <a:pPr>
              <a:defRPr sz="1400"/>
            </a:pPr>
            <a:endParaRPr lang="en-US"/>
          </a:p>
        </c:txPr>
        <c:crossAx val="-2081959080"/>
        <c:crosses val="autoZero"/>
        <c:crossBetween val="between"/>
      </c:valAx>
      <c:dTable>
        <c:showHorzBorder val="1"/>
        <c:showVertBorder val="1"/>
        <c:showOutline val="1"/>
        <c:showKeys val="1"/>
        <c:txPr>
          <a:bodyPr/>
          <a:lstStyle/>
          <a:p>
            <a:pPr rtl="0">
              <a:defRPr sz="1800"/>
            </a:pPr>
            <a:endParaRPr lang="en-US"/>
          </a:p>
        </c:txPr>
      </c:dTable>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574E4F5-2AD6-5C4D-9EB4-55610899D38C}" type="datetimeFigureOut">
              <a:rPr lang="en-US" smtClean="0"/>
              <a:t>11/4/14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D1C9C02-4A7B-2D4D-BF53-08F2A2165C72}" type="slidenum">
              <a:rPr lang="en-US" smtClean="0"/>
              <a:t>‹#›</a:t>
            </a:fld>
            <a:endParaRPr lang="en-US"/>
          </a:p>
        </p:txBody>
      </p:sp>
    </p:spTree>
    <p:extLst>
      <p:ext uri="{BB962C8B-B14F-4D97-AF65-F5344CB8AC3E}">
        <p14:creationId xmlns:p14="http://schemas.microsoft.com/office/powerpoint/2010/main" val="42014222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1CF2F4-956A-9249-87C4-9F491A2C1746}" type="datetimeFigureOut">
              <a:rPr lang="en-US" smtClean="0"/>
              <a:t>11/4/14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E49B87-3874-0A43-88AD-D76288E7D9CD}" type="slidenum">
              <a:rPr lang="en-US" smtClean="0"/>
              <a:t>‹#›</a:t>
            </a:fld>
            <a:endParaRPr lang="en-US"/>
          </a:p>
        </p:txBody>
      </p:sp>
    </p:spTree>
    <p:extLst>
      <p:ext uri="{BB962C8B-B14F-4D97-AF65-F5344CB8AC3E}">
        <p14:creationId xmlns:p14="http://schemas.microsoft.com/office/powerpoint/2010/main" val="97097109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92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ＭＳ Ｐゴシック" charset="0"/>
              <a:cs typeface="ＭＳ Ｐゴシック" charset="0"/>
            </a:endParaRPr>
          </a:p>
        </p:txBody>
      </p:sp>
      <p:sp>
        <p:nvSpPr>
          <p:cNvPr id="92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508000" eaLnBrk="0" hangingPunct="0">
              <a:defRPr sz="2400">
                <a:solidFill>
                  <a:schemeClr val="tx1"/>
                </a:solidFill>
                <a:latin typeface="Arial" charset="0"/>
                <a:ea typeface="ＭＳ Ｐゴシック" charset="0"/>
                <a:cs typeface="ＭＳ Ｐゴシック" charset="0"/>
              </a:defRPr>
            </a:lvl1pPr>
            <a:lvl2pPr marL="742950" indent="-285750" defTabSz="508000" eaLnBrk="0" hangingPunct="0">
              <a:defRPr sz="2400">
                <a:solidFill>
                  <a:schemeClr val="tx1"/>
                </a:solidFill>
                <a:latin typeface="Arial" charset="0"/>
                <a:ea typeface="ＭＳ Ｐゴシック" charset="0"/>
              </a:defRPr>
            </a:lvl2pPr>
            <a:lvl3pPr marL="1143000" indent="-228600" defTabSz="508000" eaLnBrk="0" hangingPunct="0">
              <a:defRPr sz="2400">
                <a:solidFill>
                  <a:schemeClr val="tx1"/>
                </a:solidFill>
                <a:latin typeface="Arial" charset="0"/>
                <a:ea typeface="ＭＳ Ｐゴシック" charset="0"/>
              </a:defRPr>
            </a:lvl3pPr>
            <a:lvl4pPr marL="1600200" indent="-228600" defTabSz="508000" eaLnBrk="0" hangingPunct="0">
              <a:defRPr sz="2400">
                <a:solidFill>
                  <a:schemeClr val="tx1"/>
                </a:solidFill>
                <a:latin typeface="Arial" charset="0"/>
                <a:ea typeface="ＭＳ Ｐゴシック" charset="0"/>
              </a:defRPr>
            </a:lvl4pPr>
            <a:lvl5pPr marL="2057400" indent="-228600" defTabSz="508000" eaLnBrk="0" hangingPunct="0">
              <a:defRPr sz="2400">
                <a:solidFill>
                  <a:schemeClr val="tx1"/>
                </a:solidFill>
                <a:latin typeface="Arial" charset="0"/>
                <a:ea typeface="ＭＳ Ｐゴシック" charset="0"/>
              </a:defRPr>
            </a:lvl5pPr>
            <a:lvl6pPr marL="2514600" indent="-228600" defTabSz="508000"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508000"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508000"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5080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D0043E3-B5C5-924A-85AC-F10E4E6D4345}" type="slidenum">
              <a:rPr lang="en-US" sz="1200">
                <a:latin typeface="Calibri" charset="0"/>
              </a:rPr>
              <a:pPr eaLnBrk="1" hangingPunct="1"/>
              <a:t>1</a:t>
            </a:fld>
            <a:endParaRPr lang="en-US" sz="1200">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ＭＳ Ｐゴシック" pitchFamily="-109" charset="-128"/>
                <a:cs typeface="ＭＳ Ｐゴシック" pitchFamily="-109" charset="-128"/>
              </a:rPr>
              <a:t>ARIN is continuing to migrate from and retire legacy systems which are difficult and expensive to support by incorporating, and where needed, enhancing functionality within ARIN Online or providing similar functionality elsewhere.</a:t>
            </a:r>
            <a:endParaRPr lang="en-US" dirty="0"/>
          </a:p>
        </p:txBody>
      </p:sp>
      <p:sp>
        <p:nvSpPr>
          <p:cNvPr id="4" name="Slide Number Placeholder 3"/>
          <p:cNvSpPr>
            <a:spLocks noGrp="1"/>
          </p:cNvSpPr>
          <p:nvPr>
            <p:ph type="sldNum" sz="quarter" idx="10"/>
          </p:nvPr>
        </p:nvSpPr>
        <p:spPr/>
        <p:txBody>
          <a:bodyPr/>
          <a:lstStyle/>
          <a:p>
            <a:fld id="{1F290F53-9B2A-F942-AF4A-B541B0D0B158}" type="slidenum">
              <a:rPr lang="en-US" smtClean="0"/>
              <a:pPr/>
              <a:t>2</a:t>
            </a:fld>
            <a:endParaRPr lang="en-US"/>
          </a:p>
        </p:txBody>
      </p:sp>
    </p:spTree>
    <p:extLst>
      <p:ext uri="{BB962C8B-B14F-4D97-AF65-F5344CB8AC3E}">
        <p14:creationId xmlns:p14="http://schemas.microsoft.com/office/powerpoint/2010/main" val="298630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Total inventory is </a:t>
            </a:r>
            <a:r>
              <a:rPr lang="en-US" baseline="0" dirty="0" smtClean="0"/>
              <a:t>/8 equivalent plus the reserve /16s plus the /10 plus the </a:t>
            </a:r>
            <a:r>
              <a:rPr lang="en-US" baseline="0" dirty="0" err="1" smtClean="0"/>
              <a:t>microallocation</a:t>
            </a:r>
            <a:r>
              <a:rPr lang="en-US" baseline="0" dirty="0" smtClean="0"/>
              <a:t> space</a:t>
            </a:r>
            <a:endParaRPr lang="en-US" dirty="0"/>
          </a:p>
        </p:txBody>
      </p:sp>
      <p:sp>
        <p:nvSpPr>
          <p:cNvPr id="4" name="Slide Number Placeholder 3"/>
          <p:cNvSpPr>
            <a:spLocks noGrp="1"/>
          </p:cNvSpPr>
          <p:nvPr>
            <p:ph type="sldNum" sz="quarter" idx="10"/>
          </p:nvPr>
        </p:nvSpPr>
        <p:spPr/>
        <p:txBody>
          <a:bodyPr/>
          <a:lstStyle/>
          <a:p>
            <a:pPr>
              <a:defRPr/>
            </a:pPr>
            <a:fld id="{684AAC44-AC97-421F-9406-D0CA57CDFC5E}" type="slidenum">
              <a:rPr lang="en-US" smtClean="0"/>
              <a:pPr>
                <a:defRPr/>
              </a:pPr>
              <a:t>5</a:t>
            </a:fld>
            <a:endParaRPr lang="en-US"/>
          </a:p>
        </p:txBody>
      </p:sp>
    </p:spTree>
    <p:extLst>
      <p:ext uri="{BB962C8B-B14F-4D97-AF65-F5344CB8AC3E}">
        <p14:creationId xmlns:p14="http://schemas.microsoft.com/office/powerpoint/2010/main" val="4130352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2449F9-7924-5B4B-8699-CC8611131376}" type="slidenum">
              <a:rPr lang="en-US" smtClean="0"/>
              <a:t>6</a:t>
            </a:fld>
            <a:endParaRPr lang="en-US"/>
          </a:p>
        </p:txBody>
      </p:sp>
    </p:spTree>
    <p:extLst>
      <p:ext uri="{BB962C8B-B14F-4D97-AF65-F5344CB8AC3E}">
        <p14:creationId xmlns:p14="http://schemas.microsoft.com/office/powerpoint/2010/main" val="1950259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E49B87-3874-0A43-88AD-D76288E7D9CD}" type="slidenum">
              <a:rPr lang="en-US" smtClean="0"/>
              <a:t>7</a:t>
            </a:fld>
            <a:endParaRPr lang="en-US"/>
          </a:p>
        </p:txBody>
      </p:sp>
    </p:spTree>
    <p:extLst>
      <p:ext uri="{BB962C8B-B14F-4D97-AF65-F5344CB8AC3E}">
        <p14:creationId xmlns:p14="http://schemas.microsoft.com/office/powerpoint/2010/main" val="34205675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Recently abandoned includes:</a:t>
            </a:r>
            <a:r>
              <a:rPr lang="en-US" baseline="0" dirty="0" smtClean="0"/>
              <a:t> </a:t>
            </a:r>
            <a:r>
              <a:rPr lang="en-US" dirty="0" smtClean="0"/>
              <a:t>Draft Policy ARIN-2014-15: Allow Inter-RIR ASN Transfers </a:t>
            </a:r>
            <a:endParaRPr lang="en-US" dirty="0"/>
          </a:p>
        </p:txBody>
      </p:sp>
      <p:sp>
        <p:nvSpPr>
          <p:cNvPr id="4" name="Slide Number Placeholder 3"/>
          <p:cNvSpPr>
            <a:spLocks noGrp="1"/>
          </p:cNvSpPr>
          <p:nvPr>
            <p:ph type="sldNum" sz="quarter" idx="10"/>
          </p:nvPr>
        </p:nvSpPr>
        <p:spPr/>
        <p:txBody>
          <a:bodyPr/>
          <a:lstStyle/>
          <a:p>
            <a:fld id="{ECE49B87-3874-0A43-88AD-D76288E7D9CD}" type="slidenum">
              <a:rPr lang="en-US" smtClean="0"/>
              <a:t>9</a:t>
            </a:fld>
            <a:endParaRPr lang="en-US"/>
          </a:p>
        </p:txBody>
      </p:sp>
    </p:spTree>
    <p:extLst>
      <p:ext uri="{BB962C8B-B14F-4D97-AF65-F5344CB8AC3E}">
        <p14:creationId xmlns:p14="http://schemas.microsoft.com/office/powerpoint/2010/main" val="3292704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E49B87-3874-0A43-88AD-D76288E7D9CD}" type="slidenum">
              <a:rPr lang="en-US" smtClean="0"/>
              <a:t>10</a:t>
            </a:fld>
            <a:endParaRPr lang="en-US"/>
          </a:p>
        </p:txBody>
      </p:sp>
    </p:spTree>
    <p:extLst>
      <p:ext uri="{BB962C8B-B14F-4D97-AF65-F5344CB8AC3E}">
        <p14:creationId xmlns:p14="http://schemas.microsoft.com/office/powerpoint/2010/main" val="18675337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84AAC44-AC97-421F-9406-D0CA57CDFC5E}" type="slidenum">
              <a:rPr lang="en-US" smtClean="0"/>
              <a:pPr>
                <a:defRPr/>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58" y="0"/>
            <a:ext cx="9142084" cy="6934200"/>
          </a:xfrm>
          <a:prstGeom prst="rect">
            <a:avLst/>
          </a:prstGeom>
        </p:spPr>
      </p:pic>
      <p:sp>
        <p:nvSpPr>
          <p:cNvPr id="2" name="Title 1"/>
          <p:cNvSpPr>
            <a:spLocks noGrp="1"/>
          </p:cNvSpPr>
          <p:nvPr>
            <p:ph type="ctrTitle" hasCustomPrompt="1"/>
          </p:nvPr>
        </p:nvSpPr>
        <p:spPr>
          <a:xfrm>
            <a:off x="685800" y="3352800"/>
            <a:ext cx="7772400" cy="1085850"/>
          </a:xfrm>
        </p:spPr>
        <p:txBody>
          <a:bodyPr/>
          <a:lstStyle>
            <a:lvl1pPr algn="ctr">
              <a:defRPr b="1">
                <a:solidFill>
                  <a:schemeClr val="bg1"/>
                </a:solidFill>
                <a:latin typeface="Century Gothic"/>
                <a:cs typeface="Century Gothic"/>
              </a:defRPr>
            </a:lvl1pPr>
          </a:lstStyle>
          <a:p>
            <a:r>
              <a:rPr lang="en-US" dirty="0" smtClean="0"/>
              <a:t>Presentation Title</a:t>
            </a:r>
            <a:endParaRPr lang="en-US" dirty="0"/>
          </a:p>
        </p:txBody>
      </p:sp>
      <p:sp>
        <p:nvSpPr>
          <p:cNvPr id="3" name="Subtitle 2"/>
          <p:cNvSpPr>
            <a:spLocks noGrp="1"/>
          </p:cNvSpPr>
          <p:nvPr>
            <p:ph type="subTitle" idx="1" hasCustomPrompt="1"/>
          </p:nvPr>
        </p:nvSpPr>
        <p:spPr>
          <a:xfrm>
            <a:off x="1247403" y="4572000"/>
            <a:ext cx="6934200" cy="1371600"/>
          </a:xfrm>
        </p:spPr>
        <p:txBody>
          <a:bodyPr/>
          <a:lstStyle>
            <a:lvl1pPr marL="0" indent="0" algn="ctr">
              <a:buNone/>
              <a:defRPr>
                <a:solidFill>
                  <a:srgbClr val="FFFFFF"/>
                </a:solidFill>
                <a:latin typeface="Century Gothic"/>
                <a:cs typeface="Century Gothic"/>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 Name</a:t>
            </a:r>
          </a:p>
          <a:p>
            <a:r>
              <a:rPr lang="en-US" dirty="0" smtClean="0"/>
              <a:t>Title</a:t>
            </a:r>
            <a:endParaRPr lang="en-US" dirty="0"/>
          </a:p>
        </p:txBody>
      </p:sp>
    </p:spTree>
    <p:extLst>
      <p:ext uri="{BB962C8B-B14F-4D97-AF65-F5344CB8AC3E}">
        <p14:creationId xmlns:p14="http://schemas.microsoft.com/office/powerpoint/2010/main" val="1480415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lvl1pPr>
              <a:defRPr>
                <a:solidFill>
                  <a:srgbClr val="11305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76400"/>
            <a:ext cx="8229600" cy="3962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4"/>
          <p:cNvSpPr>
            <a:spLocks noGrp="1"/>
          </p:cNvSpPr>
          <p:nvPr>
            <p:ph type="sldNum" sz="quarter" idx="4"/>
          </p:nvPr>
        </p:nvSpPr>
        <p:spPr>
          <a:xfrm>
            <a:off x="381000" y="6477000"/>
            <a:ext cx="2133600" cy="365125"/>
          </a:xfrm>
          <a:prstGeom prst="rect">
            <a:avLst/>
          </a:prstGeom>
        </p:spPr>
        <p:txBody>
          <a:bodyPr/>
          <a:lstStyle>
            <a:lvl1pPr>
              <a:defRPr>
                <a:solidFill>
                  <a:schemeClr val="bg1"/>
                </a:solidFill>
                <a:latin typeface="Century Gothic"/>
                <a:cs typeface="Century Gothic"/>
              </a:defRPr>
            </a:lvl1pPr>
          </a:lstStyle>
          <a:p>
            <a:fld id="{2B277EC4-2A58-CF41-8417-90CAEBBB4CF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lvl1pPr>
              <a:defRPr>
                <a:solidFill>
                  <a:srgbClr val="05183A"/>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209800"/>
            <a:ext cx="8229600" cy="4191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4"/>
          <p:cNvSpPr>
            <a:spLocks noGrp="1"/>
          </p:cNvSpPr>
          <p:nvPr>
            <p:ph type="sldNum" sz="quarter" idx="12"/>
          </p:nvPr>
        </p:nvSpPr>
        <p:spPr>
          <a:xfrm>
            <a:off x="381000" y="6188075"/>
            <a:ext cx="2133600" cy="365125"/>
          </a:xfrm>
          <a:prstGeom prst="rect">
            <a:avLst/>
          </a:prstGeom>
        </p:spPr>
        <p:txBody>
          <a:bodyPr/>
          <a:lstStyle>
            <a:lvl1pPr>
              <a:defRPr>
                <a:latin typeface="Century Gothic"/>
                <a:cs typeface="Century Gothic"/>
              </a:defRPr>
            </a:lvl1pPr>
          </a:lstStyle>
          <a:p>
            <a:fld id="{2B277EC4-2A58-CF41-8417-90CAEBBB4CF5}" type="slidenum">
              <a:rPr lang="en-US" smtClean="0"/>
              <a:pPr/>
              <a:t>‹#›</a:t>
            </a:fld>
            <a:endParaRPr lang="en-US"/>
          </a:p>
        </p:txBody>
      </p:sp>
    </p:spTree>
    <p:extLst>
      <p:ext uri="{BB962C8B-B14F-4D97-AF65-F5344CB8AC3E}">
        <p14:creationId xmlns:p14="http://schemas.microsoft.com/office/powerpoint/2010/main" val="1976104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4"/>
          <p:cNvSpPr>
            <a:spLocks noGrp="1"/>
          </p:cNvSpPr>
          <p:nvPr>
            <p:ph type="sldNum" sz="quarter" idx="4"/>
          </p:nvPr>
        </p:nvSpPr>
        <p:spPr>
          <a:xfrm>
            <a:off x="381000" y="6477000"/>
            <a:ext cx="2133600" cy="365125"/>
          </a:xfrm>
          <a:prstGeom prst="rect">
            <a:avLst/>
          </a:prstGeom>
        </p:spPr>
        <p:txBody>
          <a:bodyPr/>
          <a:lstStyle>
            <a:lvl1pPr>
              <a:defRPr>
                <a:solidFill>
                  <a:schemeClr val="bg1"/>
                </a:solidFill>
                <a:latin typeface="Century Gothic"/>
                <a:cs typeface="Century Gothic"/>
              </a:defRPr>
            </a:lvl1pPr>
          </a:lstStyle>
          <a:p>
            <a:fld id="{2B277EC4-2A58-CF41-8417-90CAEBBB4CF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5183A"/>
                </a:solidFill>
              </a:defRPr>
            </a:lvl1pPr>
          </a:lstStyle>
          <a:p>
            <a:r>
              <a:rPr lang="en-US" smtClean="0"/>
              <a:t>Click to edit Master title style</a:t>
            </a:r>
            <a:endParaRPr lang="en-US" dirty="0"/>
          </a:p>
        </p:txBody>
      </p:sp>
      <p:sp>
        <p:nvSpPr>
          <p:cNvPr id="4" name="Date Placeholder 2"/>
          <p:cNvSpPr>
            <a:spLocks noGrp="1"/>
          </p:cNvSpPr>
          <p:nvPr>
            <p:ph type="dt" sz="half" idx="10"/>
          </p:nvPr>
        </p:nvSpPr>
        <p:spPr>
          <a:xfrm>
            <a:off x="152400" y="6492875"/>
            <a:ext cx="2133600" cy="365125"/>
          </a:xfrm>
          <a:prstGeom prst="rect">
            <a:avLst/>
          </a:prstGeom>
        </p:spPr>
        <p:txBody>
          <a:bodyPr/>
          <a:lstStyle>
            <a:lvl1pPr fontAlgn="auto">
              <a:spcBef>
                <a:spcPts val="0"/>
              </a:spcBef>
              <a:spcAft>
                <a:spcPts val="0"/>
              </a:spcAft>
              <a:defRPr>
                <a:solidFill>
                  <a:schemeClr val="bg1"/>
                </a:solidFill>
                <a:latin typeface="+mn-lt"/>
                <a:ea typeface="+mn-ea"/>
                <a:cs typeface="+mn-cs"/>
              </a:defRPr>
            </a:lvl1pPr>
          </a:lstStyle>
          <a:p>
            <a:pPr>
              <a:defRPr/>
            </a:pPr>
            <a:endParaRPr lang="en-US" dirty="0"/>
          </a:p>
        </p:txBody>
      </p:sp>
      <p:sp>
        <p:nvSpPr>
          <p:cNvPr id="5" name="Footer Placeholder 3"/>
          <p:cNvSpPr>
            <a:spLocks noGrp="1"/>
          </p:cNvSpPr>
          <p:nvPr>
            <p:ph type="ftr" sz="quarter" idx="11"/>
          </p:nvPr>
        </p:nvSpPr>
        <p:spPr>
          <a:xfrm>
            <a:off x="3124200" y="6492875"/>
            <a:ext cx="2895600" cy="365125"/>
          </a:xfrm>
          <a:prstGeom prst="rect">
            <a:avLst/>
          </a:prstGeom>
        </p:spPr>
        <p:txBody>
          <a:bodyPr/>
          <a:lstStyle>
            <a:lvl1pPr fontAlgn="auto">
              <a:spcBef>
                <a:spcPts val="0"/>
              </a:spcBef>
              <a:spcAft>
                <a:spcPts val="0"/>
              </a:spcAft>
              <a:defRPr>
                <a:solidFill>
                  <a:schemeClr val="bg1"/>
                </a:solidFill>
                <a:latin typeface="+mn-lt"/>
                <a:ea typeface="+mn-ea"/>
                <a:cs typeface="+mn-cs"/>
              </a:defRPr>
            </a:lvl1pPr>
          </a:lstStyle>
          <a:p>
            <a:pPr>
              <a:defRPr/>
            </a:pPr>
            <a:endParaRPr lang="en-US"/>
          </a:p>
        </p:txBody>
      </p:sp>
      <p:sp>
        <p:nvSpPr>
          <p:cNvPr id="6" name="Slide Number Placeholder 4"/>
          <p:cNvSpPr>
            <a:spLocks noGrp="1"/>
          </p:cNvSpPr>
          <p:nvPr>
            <p:ph type="sldNum" sz="quarter" idx="12"/>
          </p:nvPr>
        </p:nvSpPr>
        <p:spPr>
          <a:xfrm>
            <a:off x="6858000" y="640080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pPr>
              <a:defRPr/>
            </a:pPr>
            <a:fld id="{A7B2FAA6-63D4-5B4E-989C-AF7A1EC3D14E}" type="slidenum">
              <a:rPr lang="en-US"/>
              <a:pPr>
                <a:defRPr/>
              </a:pPr>
              <a:t>‹#›</a:t>
            </a:fld>
            <a:endParaRPr lang="en-US"/>
          </a:p>
        </p:txBody>
      </p:sp>
    </p:spTree>
    <p:extLst>
      <p:ext uri="{BB962C8B-B14F-4D97-AF65-F5344CB8AC3E}">
        <p14:creationId xmlns:p14="http://schemas.microsoft.com/office/powerpoint/2010/main" val="1387930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26440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8"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4" name="Picture 3"/>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956" y="76200"/>
            <a:ext cx="9150952" cy="6823875"/>
          </a:xfrm>
          <a:prstGeom prst="rect">
            <a:avLst/>
          </a:prstGeom>
        </p:spPr>
      </p:pic>
      <p:sp>
        <p:nvSpPr>
          <p:cNvPr id="5" name="Slide Number Placeholder 4"/>
          <p:cNvSpPr>
            <a:spLocks noGrp="1"/>
          </p:cNvSpPr>
          <p:nvPr>
            <p:ph type="sldNum" sz="quarter" idx="4"/>
          </p:nvPr>
        </p:nvSpPr>
        <p:spPr>
          <a:xfrm>
            <a:off x="381000" y="6477000"/>
            <a:ext cx="2133600" cy="365125"/>
          </a:xfrm>
          <a:prstGeom prst="rect">
            <a:avLst/>
          </a:prstGeom>
        </p:spPr>
        <p:txBody>
          <a:bodyPr/>
          <a:lstStyle>
            <a:lvl1pPr>
              <a:defRPr>
                <a:solidFill>
                  <a:schemeClr val="bg1"/>
                </a:solidFill>
                <a:latin typeface="Century Gothic"/>
                <a:cs typeface="Century Gothic"/>
              </a:defRPr>
            </a:lvl1pPr>
          </a:lstStyle>
          <a:p>
            <a:fld id="{2B277EC4-2A58-CF41-8417-90CAEBBB4CF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50" r:id="rId2"/>
    <p:sldLayoutId id="2147483660" r:id="rId3"/>
    <p:sldLayoutId id="2147483655" r:id="rId4"/>
    <p:sldLayoutId id="2147483662" r:id="rId5"/>
    <p:sldLayoutId id="2147483663" r:id="rId6"/>
  </p:sldLayoutIdLst>
  <p:hf hdr="0" ftr="0" dt="0"/>
  <p:txStyles>
    <p:titleStyle>
      <a:lvl1pPr algn="l" defTabSz="457200" rtl="0" eaLnBrk="1" latinLnBrk="0" hangingPunct="1">
        <a:spcBef>
          <a:spcPct val="0"/>
        </a:spcBef>
        <a:buNone/>
        <a:defRPr sz="4400" b="1" kern="1200">
          <a:solidFill>
            <a:schemeClr val="tx1"/>
          </a:solidFill>
          <a:latin typeface="Century Gothic"/>
          <a:ea typeface="+mj-ea"/>
          <a:cs typeface="Century Gothic"/>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Century Gothic"/>
          <a:ea typeface="+mn-ea"/>
          <a:cs typeface="Century Gothic"/>
        </a:defRPr>
      </a:lvl1pPr>
      <a:lvl2pPr marL="742950" indent="-285750" algn="l" defTabSz="457200" rtl="0" eaLnBrk="1" latinLnBrk="0" hangingPunct="1">
        <a:spcBef>
          <a:spcPct val="20000"/>
        </a:spcBef>
        <a:buFont typeface="Arial"/>
        <a:buChar char="–"/>
        <a:defRPr sz="2800" kern="1200">
          <a:solidFill>
            <a:schemeClr val="tx1"/>
          </a:solidFill>
          <a:latin typeface="Century Gothic"/>
          <a:ea typeface="+mn-ea"/>
          <a:cs typeface="Century Gothic"/>
        </a:defRPr>
      </a:lvl2pPr>
      <a:lvl3pPr marL="1143000" indent="-228600" algn="l" defTabSz="457200" rtl="0" eaLnBrk="1" latinLnBrk="0" hangingPunct="1">
        <a:spcBef>
          <a:spcPct val="20000"/>
        </a:spcBef>
        <a:buFont typeface="Arial"/>
        <a:buChar char="•"/>
        <a:defRPr sz="2400" kern="1200">
          <a:solidFill>
            <a:schemeClr val="tx1"/>
          </a:solidFill>
          <a:latin typeface="Century Gothic"/>
          <a:ea typeface="+mn-ea"/>
          <a:cs typeface="Century Gothic"/>
        </a:defRPr>
      </a:lvl3pPr>
      <a:lvl4pPr marL="1600200" indent="-228600" algn="l" defTabSz="457200" rtl="0" eaLnBrk="1" latinLnBrk="0" hangingPunct="1">
        <a:spcBef>
          <a:spcPct val="20000"/>
        </a:spcBef>
        <a:buFont typeface="Arial"/>
        <a:buChar char="–"/>
        <a:defRPr sz="2000" kern="1200">
          <a:solidFill>
            <a:schemeClr val="tx1"/>
          </a:solidFill>
          <a:latin typeface="Century Gothic"/>
          <a:ea typeface="+mn-ea"/>
          <a:cs typeface="Century Gothic"/>
        </a:defRPr>
      </a:lvl4pPr>
      <a:lvl5pPr marL="2057400" indent="-228600" algn="l" defTabSz="457200" rtl="0" eaLnBrk="1" latinLnBrk="0" hangingPunct="1">
        <a:spcBef>
          <a:spcPct val="20000"/>
        </a:spcBef>
        <a:buFont typeface="Arial"/>
        <a:buChar char="»"/>
        <a:defRPr sz="2000" kern="1200">
          <a:solidFill>
            <a:schemeClr val="tx1"/>
          </a:solidFill>
          <a:latin typeface="Century Gothic"/>
          <a:ea typeface="+mn-ea"/>
          <a:cs typeface="Century Gothic"/>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 Id="rId3" Type="http://schemas.openxmlformats.org/officeDocument/2006/relationships/chart" Target="../charts/char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txBox="1">
            <a:spLocks/>
          </p:cNvSpPr>
          <p:nvPr/>
        </p:nvSpPr>
        <p:spPr bwMode="auto">
          <a:xfrm>
            <a:off x="0" y="3048000"/>
            <a:ext cx="9144000" cy="281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23" tIns="50911" rIns="101823" bIns="50911" anchor="ctr"/>
          <a:lstStyle>
            <a:lvl1pPr defTabSz="506413" eaLnBrk="0" hangingPunct="0">
              <a:defRPr sz="2400">
                <a:solidFill>
                  <a:schemeClr val="tx1"/>
                </a:solidFill>
                <a:latin typeface="Arial" charset="0"/>
                <a:ea typeface="ＭＳ Ｐゴシック" charset="0"/>
                <a:cs typeface="ＭＳ Ｐゴシック" charset="0"/>
              </a:defRPr>
            </a:lvl1pPr>
            <a:lvl2pPr marL="742950" indent="-285750" defTabSz="506413" eaLnBrk="0" hangingPunct="0">
              <a:defRPr sz="2400">
                <a:solidFill>
                  <a:schemeClr val="tx1"/>
                </a:solidFill>
                <a:latin typeface="Arial" charset="0"/>
                <a:ea typeface="ＭＳ Ｐゴシック" charset="0"/>
              </a:defRPr>
            </a:lvl2pPr>
            <a:lvl3pPr marL="1143000" indent="-228600" defTabSz="506413" eaLnBrk="0" hangingPunct="0">
              <a:defRPr sz="2400">
                <a:solidFill>
                  <a:schemeClr val="tx1"/>
                </a:solidFill>
                <a:latin typeface="Arial" charset="0"/>
                <a:ea typeface="ＭＳ Ｐゴシック" charset="0"/>
              </a:defRPr>
            </a:lvl3pPr>
            <a:lvl4pPr marL="1600200" indent="-228600" defTabSz="506413" eaLnBrk="0" hangingPunct="0">
              <a:defRPr sz="2400">
                <a:solidFill>
                  <a:schemeClr val="tx1"/>
                </a:solidFill>
                <a:latin typeface="Arial" charset="0"/>
                <a:ea typeface="ＭＳ Ｐゴシック" charset="0"/>
              </a:defRPr>
            </a:lvl4pPr>
            <a:lvl5pPr marL="2057400" indent="-228600" defTabSz="506413" eaLnBrk="0" hangingPunct="0">
              <a:defRPr sz="2400">
                <a:solidFill>
                  <a:schemeClr val="tx1"/>
                </a:solidFill>
                <a:latin typeface="Arial" charset="0"/>
                <a:ea typeface="ＭＳ Ｐゴシック" charset="0"/>
              </a:defRPr>
            </a:lvl5pPr>
            <a:lvl6pPr marL="2514600" indent="-228600" defTabSz="506413"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506413"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506413"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506413"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4800" b="1" dirty="0">
                <a:solidFill>
                  <a:schemeClr val="bg1"/>
                </a:solidFill>
                <a:latin typeface="Century Gothic"/>
                <a:cs typeface="Century Gothic"/>
              </a:rPr>
              <a:t>ARIN </a:t>
            </a:r>
            <a:r>
              <a:rPr lang="en-US" sz="4800" b="1" dirty="0" smtClean="0">
                <a:solidFill>
                  <a:schemeClr val="bg1"/>
                </a:solidFill>
                <a:latin typeface="Century Gothic"/>
                <a:cs typeface="Century Gothic"/>
              </a:rPr>
              <a:t>Update</a:t>
            </a:r>
            <a:endParaRPr lang="en-US" sz="3200" b="1" dirty="0" smtClean="0">
              <a:solidFill>
                <a:schemeClr val="bg1"/>
              </a:solidFill>
              <a:latin typeface="Century Gothic"/>
              <a:cs typeface="Century Gothic"/>
            </a:endParaRPr>
          </a:p>
          <a:p>
            <a:pPr algn="ctr">
              <a:lnSpc>
                <a:spcPct val="70000"/>
              </a:lnSpc>
            </a:pPr>
            <a:endParaRPr lang="en-US" sz="3200" b="1" dirty="0">
              <a:solidFill>
                <a:schemeClr val="bg1"/>
              </a:solidFill>
              <a:latin typeface="Century Gothic"/>
              <a:cs typeface="Century Gothic"/>
            </a:endParaRPr>
          </a:p>
          <a:p>
            <a:pPr algn="ctr"/>
            <a:r>
              <a:rPr lang="en-US" b="1" dirty="0" smtClean="0">
                <a:solidFill>
                  <a:schemeClr val="bg1"/>
                </a:solidFill>
                <a:latin typeface="Century Gothic"/>
                <a:cs typeface="Century Gothic"/>
              </a:rPr>
              <a:t>Aaron Hughes</a:t>
            </a:r>
          </a:p>
          <a:p>
            <a:pPr algn="ctr"/>
            <a:r>
              <a:rPr lang="en-US" b="1" dirty="0" smtClean="0">
                <a:solidFill>
                  <a:schemeClr val="bg1"/>
                </a:solidFill>
                <a:latin typeface="Century Gothic"/>
                <a:cs typeface="Century Gothic"/>
              </a:rPr>
              <a:t>ARIN Board of Trustees</a:t>
            </a:r>
            <a:endParaRPr lang="en-US" b="1" dirty="0">
              <a:solidFill>
                <a:schemeClr val="bg1"/>
              </a:solidFill>
              <a:latin typeface="Century Gothic"/>
              <a:cs typeface="Century Gothic"/>
            </a:endParaRPr>
          </a:p>
        </p:txBody>
      </p:sp>
    </p:spTree>
    <p:extLst>
      <p:ext uri="{BB962C8B-B14F-4D97-AF65-F5344CB8AC3E}">
        <p14:creationId xmlns:p14="http://schemas.microsoft.com/office/powerpoint/2010/main" val="128606776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884" y="304800"/>
            <a:ext cx="8229600" cy="1143000"/>
          </a:xfrm>
        </p:spPr>
        <p:txBody>
          <a:bodyPr/>
          <a:lstStyle/>
          <a:p>
            <a:pPr algn="ctr"/>
            <a:r>
              <a:rPr lang="en-US" dirty="0" smtClean="0"/>
              <a:t>ARIN Policy Meetings</a:t>
            </a:r>
            <a:endParaRPr lang="en-US" dirty="0"/>
          </a:p>
        </p:txBody>
      </p:sp>
      <p:sp>
        <p:nvSpPr>
          <p:cNvPr id="6" name="Slide Number Placeholder 4"/>
          <p:cNvSpPr>
            <a:spLocks noGrp="1"/>
          </p:cNvSpPr>
          <p:nvPr>
            <p:ph type="sldNum" sz="quarter" idx="4"/>
          </p:nvPr>
        </p:nvSpPr>
        <p:spPr>
          <a:xfrm>
            <a:off x="381000" y="6477000"/>
            <a:ext cx="2133600" cy="365125"/>
          </a:xfrm>
          <a:prstGeom prst="rect">
            <a:avLst/>
          </a:prstGeom>
        </p:spPr>
        <p:txBody>
          <a:bodyPr/>
          <a:lstStyle>
            <a:lvl1pPr>
              <a:defRPr>
                <a:solidFill>
                  <a:schemeClr val="bg1"/>
                </a:solidFill>
                <a:latin typeface="Century Gothic"/>
                <a:cs typeface="Century Gothic"/>
              </a:defRPr>
            </a:lvl1pPr>
          </a:lstStyle>
          <a:p>
            <a:fld id="{2B277EC4-2A58-CF41-8417-90CAEBBB4CF5}" type="slidenum">
              <a:rPr lang="en-US" smtClean="0"/>
              <a:pPr/>
              <a:t>10</a:t>
            </a:fld>
            <a:endParaRPr lang="en-US" dirty="0"/>
          </a:p>
        </p:txBody>
      </p:sp>
      <p:cxnSp>
        <p:nvCxnSpPr>
          <p:cNvPr id="5" name="Straight Connector 4"/>
          <p:cNvCxnSpPr/>
          <p:nvPr/>
        </p:nvCxnSpPr>
        <p:spPr>
          <a:xfrm>
            <a:off x="4648200" y="1647230"/>
            <a:ext cx="0" cy="3886200"/>
          </a:xfrm>
          <a:prstGeom prst="line">
            <a:avLst/>
          </a:prstGeom>
          <a:ln>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pic>
        <p:nvPicPr>
          <p:cNvPr id="8" name="Picture 7" descr="ARIN_35_logo-01.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648200" y="1836626"/>
            <a:ext cx="4343400" cy="3819122"/>
          </a:xfrm>
          <a:prstGeom prst="rect">
            <a:avLst/>
          </a:prstGeom>
        </p:spPr>
      </p:pic>
      <p:sp>
        <p:nvSpPr>
          <p:cNvPr id="9" name="TextBox 8"/>
          <p:cNvSpPr txBox="1"/>
          <p:nvPr/>
        </p:nvSpPr>
        <p:spPr>
          <a:xfrm>
            <a:off x="186794" y="2882205"/>
            <a:ext cx="4341467" cy="1384995"/>
          </a:xfrm>
          <a:prstGeom prst="rect">
            <a:avLst/>
          </a:prstGeom>
          <a:noFill/>
        </p:spPr>
        <p:txBody>
          <a:bodyPr wrap="square" rtlCol="0">
            <a:spAutoFit/>
          </a:bodyPr>
          <a:lstStyle/>
          <a:p>
            <a:pPr algn="ctr"/>
            <a:r>
              <a:rPr lang="en-US" sz="2800" dirty="0" smtClean="0"/>
              <a:t>ARIN PPC at NANOG 63</a:t>
            </a:r>
          </a:p>
          <a:p>
            <a:pPr algn="ctr"/>
            <a:r>
              <a:rPr lang="en-US" sz="2800" dirty="0" smtClean="0"/>
              <a:t>San Antonio, Texas</a:t>
            </a:r>
          </a:p>
          <a:p>
            <a:pPr algn="ctr"/>
            <a:r>
              <a:rPr lang="en-US" sz="2800" dirty="0" smtClean="0"/>
              <a:t>February 2015</a:t>
            </a:r>
            <a:endParaRPr lang="en-US" sz="2800" dirty="0"/>
          </a:p>
        </p:txBody>
      </p:sp>
    </p:spTree>
    <p:extLst>
      <p:ext uri="{BB962C8B-B14F-4D97-AF65-F5344CB8AC3E}">
        <p14:creationId xmlns:p14="http://schemas.microsoft.com/office/powerpoint/2010/main" val="75509222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15" descr="C:\Documents and Settings\leslien\Local Settings\Temporary Internet Files\Content.IE5\P9WIMAOI\MPj04395360000[1].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295400" y="1524000"/>
            <a:ext cx="6248400" cy="3362325"/>
          </a:xfrm>
          <a:prstGeom prst="rect">
            <a:avLst/>
          </a:prstGeom>
          <a:noFill/>
          <a:ln w="9525">
            <a:noFill/>
            <a:miter lim="800000"/>
            <a:headEnd/>
            <a:tailEnd/>
          </a:ln>
        </p:spPr>
      </p:pic>
      <p:sp>
        <p:nvSpPr>
          <p:cNvPr id="3" name="Slide Number Placeholder 4"/>
          <p:cNvSpPr>
            <a:spLocks noGrp="1"/>
          </p:cNvSpPr>
          <p:nvPr>
            <p:ph type="sldNum" sz="quarter" idx="4"/>
          </p:nvPr>
        </p:nvSpPr>
        <p:spPr>
          <a:xfrm>
            <a:off x="381000" y="6477000"/>
            <a:ext cx="2133600" cy="365125"/>
          </a:xfrm>
          <a:prstGeom prst="rect">
            <a:avLst/>
          </a:prstGeom>
        </p:spPr>
        <p:txBody>
          <a:bodyPr/>
          <a:lstStyle>
            <a:lvl1pPr>
              <a:defRPr>
                <a:solidFill>
                  <a:schemeClr val="bg1"/>
                </a:solidFill>
                <a:latin typeface="Century Gothic"/>
                <a:cs typeface="Century Gothic"/>
              </a:defRPr>
            </a:lvl1pPr>
          </a:lstStyle>
          <a:p>
            <a:fld id="{2B277EC4-2A58-CF41-8417-90CAEBBB4CF5}" type="slidenum">
              <a:rPr lang="en-US" smtClean="0"/>
              <a:pPr/>
              <a:t>11</a:t>
            </a:fld>
            <a:endParaRPr lang="en-US" dirty="0"/>
          </a:p>
        </p:txBody>
      </p:sp>
    </p:spTree>
    <p:extLst>
      <p:ext uri="{BB962C8B-B14F-4D97-AF65-F5344CB8AC3E}">
        <p14:creationId xmlns:p14="http://schemas.microsoft.com/office/powerpoint/2010/main" val="206388061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1824038" y="152400"/>
            <a:ext cx="5186362" cy="1046163"/>
          </a:xfrm>
        </p:spPr>
        <p:txBody>
          <a:bodyPr/>
          <a:lstStyle/>
          <a:p>
            <a:pPr algn="ctr" eaLnBrk="1" hangingPunct="1"/>
            <a:r>
              <a:rPr lang="en-US" dirty="0" smtClean="0">
                <a:latin typeface="Century Gothic" charset="0"/>
              </a:rPr>
              <a:t>2014 Focus</a:t>
            </a:r>
            <a:endParaRPr lang="en-US" dirty="0">
              <a:latin typeface="Century Gothic" charset="0"/>
            </a:endParaRPr>
          </a:p>
        </p:txBody>
      </p:sp>
      <p:sp>
        <p:nvSpPr>
          <p:cNvPr id="16387" name="Content Placeholder 2"/>
          <p:cNvSpPr>
            <a:spLocks noGrp="1"/>
          </p:cNvSpPr>
          <p:nvPr>
            <p:ph idx="1"/>
          </p:nvPr>
        </p:nvSpPr>
        <p:spPr>
          <a:xfrm>
            <a:off x="358775" y="1219200"/>
            <a:ext cx="8404225" cy="5029200"/>
          </a:xfrm>
        </p:spPr>
        <p:txBody>
          <a:bodyPr>
            <a:normAutofit fontScale="92500" lnSpcReduction="10000"/>
          </a:bodyPr>
          <a:lstStyle/>
          <a:p>
            <a:pPr marL="342900" lvl="1" indent="-342900">
              <a:buFont typeface="Arial"/>
              <a:buChar char="•"/>
              <a:defRPr/>
            </a:pPr>
            <a:r>
              <a:rPr lang="en-US" b="1" dirty="0" smtClean="0">
                <a:latin typeface="Century Gothic" pitchFamily="-109" charset="0"/>
                <a:ea typeface="Century Gothic" pitchFamily="-109" charset="0"/>
                <a:cs typeface="Century Gothic" pitchFamily="-109" charset="0"/>
              </a:rPr>
              <a:t>IPv4 Depletion &amp; IPv6 Adoption</a:t>
            </a:r>
          </a:p>
          <a:p>
            <a:pPr marL="742950" lvl="2" indent="-342900">
              <a:lnSpc>
                <a:spcPct val="110000"/>
              </a:lnSpc>
              <a:defRPr/>
            </a:pPr>
            <a:r>
              <a:rPr lang="en-US" dirty="0" smtClean="0">
                <a:latin typeface="Century Gothic" pitchFamily="-109" charset="0"/>
                <a:ea typeface="Century Gothic" pitchFamily="-109" charset="0"/>
                <a:cs typeface="Century Gothic" pitchFamily="-109" charset="0"/>
              </a:rPr>
              <a:t>Working through ARIN’s </a:t>
            </a:r>
            <a:r>
              <a:rPr lang="en-US" dirty="0">
                <a:latin typeface="Century Gothic" pitchFamily="-109" charset="0"/>
                <a:ea typeface="Century Gothic" pitchFamily="-109" charset="0"/>
                <a:cs typeface="Century Gothic" pitchFamily="-109" charset="0"/>
              </a:rPr>
              <a:t>IPv4 Countdown </a:t>
            </a:r>
            <a:r>
              <a:rPr lang="en-US" dirty="0" smtClean="0">
                <a:latin typeface="Century Gothic" pitchFamily="-109" charset="0"/>
                <a:ea typeface="Century Gothic" pitchFamily="-109" charset="0"/>
                <a:cs typeface="Century Gothic" pitchFamily="-109" charset="0"/>
              </a:rPr>
              <a:t>Plan</a:t>
            </a:r>
          </a:p>
          <a:p>
            <a:pPr marL="1200150" lvl="3" indent="-342900">
              <a:lnSpc>
                <a:spcPct val="110000"/>
              </a:lnSpc>
              <a:defRPr/>
            </a:pPr>
            <a:r>
              <a:rPr lang="en-US" dirty="0" smtClean="0">
                <a:latin typeface="Century Gothic" pitchFamily="-109" charset="0"/>
                <a:ea typeface="Century Gothic" pitchFamily="-109" charset="0"/>
                <a:cs typeface="Century Gothic" pitchFamily="-109" charset="0"/>
              </a:rPr>
              <a:t>At final stage</a:t>
            </a:r>
            <a:endParaRPr lang="en-US" dirty="0">
              <a:latin typeface="Century Gothic" pitchFamily="-109" charset="0"/>
              <a:ea typeface="Century Gothic" pitchFamily="-109" charset="0"/>
              <a:cs typeface="Century Gothic" pitchFamily="-109" charset="0"/>
            </a:endParaRPr>
          </a:p>
          <a:p>
            <a:pPr marL="742950" lvl="2" indent="-342900">
              <a:lnSpc>
                <a:spcPct val="110000"/>
              </a:lnSpc>
              <a:defRPr/>
            </a:pPr>
            <a:r>
              <a:rPr lang="en-US" dirty="0">
                <a:latin typeface="Century Gothic" pitchFamily="-109" charset="0"/>
                <a:ea typeface="Century Gothic" pitchFamily="-109" charset="0"/>
                <a:cs typeface="Century Gothic" pitchFamily="-109" charset="0"/>
              </a:rPr>
              <a:t>Continuing IPv6 outreach</a:t>
            </a:r>
          </a:p>
          <a:p>
            <a:pPr marL="742950" lvl="2" indent="-342900">
              <a:lnSpc>
                <a:spcPct val="110000"/>
              </a:lnSpc>
              <a:defRPr/>
            </a:pPr>
            <a:r>
              <a:rPr lang="en-US" dirty="0" smtClean="0">
                <a:latin typeface="Century Gothic" pitchFamily="-109" charset="0"/>
                <a:ea typeface="Century Gothic" pitchFamily="-109" charset="0"/>
                <a:cs typeface="Century Gothic" pitchFamily="-109" charset="0"/>
              </a:rPr>
              <a:t>Preparing for increase in IPv4 Transfers</a:t>
            </a:r>
          </a:p>
          <a:p>
            <a:pPr marL="0" indent="-400050">
              <a:lnSpc>
                <a:spcPct val="110000"/>
              </a:lnSpc>
              <a:defRPr/>
            </a:pPr>
            <a:r>
              <a:rPr lang="en-US" sz="2800" b="1" dirty="0" smtClean="0">
                <a:latin typeface="Century Gothic" pitchFamily="-109" charset="0"/>
                <a:ea typeface="Century Gothic" pitchFamily="-109" charset="0"/>
                <a:cs typeface="Century Gothic" pitchFamily="-109" charset="0"/>
              </a:rPr>
              <a:t>Increased focus on customer service</a:t>
            </a:r>
          </a:p>
          <a:p>
            <a:pPr marL="800100" lvl="2" indent="-400050">
              <a:lnSpc>
                <a:spcPct val="110000"/>
              </a:lnSpc>
              <a:defRPr/>
            </a:pPr>
            <a:r>
              <a:rPr lang="en-US" dirty="0" smtClean="0">
                <a:latin typeface="Century Gothic" pitchFamily="-109" charset="0"/>
                <a:ea typeface="Century Gothic" pitchFamily="-109" charset="0"/>
                <a:cs typeface="Century Gothic" pitchFamily="-109" charset="0"/>
              </a:rPr>
              <a:t>Completed first ARIN customer satisfaction survey</a:t>
            </a:r>
          </a:p>
          <a:p>
            <a:pPr marL="400050" lvl="2" indent="0">
              <a:lnSpc>
                <a:spcPct val="110000"/>
              </a:lnSpc>
              <a:buNone/>
              <a:defRPr/>
            </a:pPr>
            <a:endParaRPr lang="en-US" sz="900" dirty="0" smtClean="0">
              <a:latin typeface="Century Gothic" pitchFamily="-109" charset="0"/>
              <a:ea typeface="Century Gothic" pitchFamily="-109" charset="0"/>
              <a:cs typeface="Century Gothic" pitchFamily="-109" charset="0"/>
            </a:endParaRPr>
          </a:p>
          <a:p>
            <a:pPr eaLnBrk="1" hangingPunct="1">
              <a:spcAft>
                <a:spcPts val="1200"/>
              </a:spcAft>
              <a:defRPr/>
            </a:pPr>
            <a:r>
              <a:rPr lang="en-US" sz="2800" b="1" dirty="0" smtClean="0"/>
              <a:t>Continued </a:t>
            </a:r>
            <a:r>
              <a:rPr lang="en-US" sz="2800" b="1" dirty="0"/>
              <a:t>development and integration of web-based </a:t>
            </a:r>
            <a:r>
              <a:rPr lang="en-US" sz="2800" b="1" dirty="0" smtClean="0"/>
              <a:t>functionality</a:t>
            </a:r>
          </a:p>
          <a:p>
            <a:pPr eaLnBrk="1" hangingPunct="1">
              <a:spcAft>
                <a:spcPts val="1200"/>
              </a:spcAft>
              <a:defRPr/>
            </a:pPr>
            <a:r>
              <a:rPr lang="en-US" sz="2800" b="1" dirty="0" smtClean="0"/>
              <a:t>Continued </a:t>
            </a:r>
            <a:r>
              <a:rPr lang="en-US" sz="2800" b="1" dirty="0"/>
              <a:t>participation in Internet Governance forums</a:t>
            </a:r>
          </a:p>
          <a:p>
            <a:pPr eaLnBrk="1" hangingPunct="1">
              <a:lnSpc>
                <a:spcPct val="80000"/>
              </a:lnSpc>
              <a:spcAft>
                <a:spcPts val="1200"/>
              </a:spcAft>
              <a:defRPr/>
            </a:pPr>
            <a:endParaRPr lang="en-US" sz="2800" b="1" dirty="0"/>
          </a:p>
          <a:p>
            <a:pPr eaLnBrk="1" hangingPunct="1">
              <a:lnSpc>
                <a:spcPct val="80000"/>
              </a:lnSpc>
              <a:spcAft>
                <a:spcPts val="1200"/>
              </a:spcAft>
              <a:defRPr/>
            </a:pPr>
            <a:endParaRPr lang="en-US" sz="2800" b="1" dirty="0" smtClean="0">
              <a:latin typeface="Century Gothic" pitchFamily="-109" charset="0"/>
              <a:ea typeface="Century Gothic" pitchFamily="-109" charset="0"/>
              <a:cs typeface="Century Gothic" pitchFamily="-109" charset="0"/>
            </a:endParaRPr>
          </a:p>
          <a:p>
            <a:pPr eaLnBrk="1" hangingPunct="1">
              <a:lnSpc>
                <a:spcPct val="80000"/>
              </a:lnSpc>
              <a:spcAft>
                <a:spcPts val="1200"/>
              </a:spcAft>
              <a:defRPr/>
            </a:pPr>
            <a:endParaRPr lang="en-US" sz="2800" b="1" dirty="0" smtClean="0">
              <a:latin typeface="Century Gothic" pitchFamily="-109" charset="0"/>
              <a:ea typeface="Century Gothic" pitchFamily="-109" charset="0"/>
              <a:cs typeface="Century Gothic" pitchFamily="-109" charset="0"/>
            </a:endParaRPr>
          </a:p>
          <a:p>
            <a:pPr eaLnBrk="1" hangingPunct="1">
              <a:lnSpc>
                <a:spcPct val="80000"/>
              </a:lnSpc>
              <a:spcAft>
                <a:spcPts val="1200"/>
              </a:spcAft>
              <a:defRPr/>
            </a:pPr>
            <a:endParaRPr lang="en-US" sz="2800" b="1" dirty="0" smtClean="0">
              <a:latin typeface="Century Gothic" pitchFamily="-109" charset="0"/>
              <a:ea typeface="Century Gothic" pitchFamily="-109" charset="0"/>
              <a:cs typeface="Century Gothic" pitchFamily="-109" charset="0"/>
            </a:endParaRPr>
          </a:p>
          <a:p>
            <a:pPr eaLnBrk="1" hangingPunct="1">
              <a:spcAft>
                <a:spcPts val="1200"/>
              </a:spcAft>
              <a:defRPr/>
            </a:pPr>
            <a:endParaRPr lang="en-US" sz="2800" b="1" dirty="0" smtClean="0">
              <a:latin typeface="Century Gothic" pitchFamily="-109" charset="0"/>
              <a:ea typeface="Century Gothic" pitchFamily="-109" charset="0"/>
              <a:cs typeface="Century Gothic" pitchFamily="-109" charset="0"/>
            </a:endParaRPr>
          </a:p>
          <a:p>
            <a:pPr eaLnBrk="1" hangingPunct="1">
              <a:spcAft>
                <a:spcPts val="1200"/>
              </a:spcAft>
              <a:defRPr/>
            </a:pPr>
            <a:endParaRPr lang="en-US" sz="2800" b="1" dirty="0" smtClean="0">
              <a:latin typeface="Century Gothic" pitchFamily="-109" charset="0"/>
              <a:ea typeface="Century Gothic" pitchFamily="-109" charset="0"/>
              <a:cs typeface="Century Gothic" pitchFamily="-109" charset="0"/>
            </a:endParaRPr>
          </a:p>
          <a:p>
            <a:pPr eaLnBrk="1" hangingPunct="1">
              <a:spcAft>
                <a:spcPts val="1200"/>
              </a:spcAft>
              <a:defRPr/>
            </a:pPr>
            <a:endParaRPr lang="en-US" sz="2800" dirty="0" smtClean="0">
              <a:latin typeface="Century Gothic" pitchFamily="-109" charset="0"/>
              <a:ea typeface="Century Gothic" pitchFamily="-109" charset="0"/>
              <a:cs typeface="Century Gothic" pitchFamily="-109" charset="0"/>
            </a:endParaRPr>
          </a:p>
          <a:p>
            <a:pPr eaLnBrk="1" hangingPunct="1">
              <a:spcAft>
                <a:spcPts val="1200"/>
              </a:spcAft>
              <a:defRPr/>
            </a:pPr>
            <a:endParaRPr lang="en-US" dirty="0" smtClean="0">
              <a:latin typeface="Century Gothic" pitchFamily="-109" charset="0"/>
              <a:ea typeface="Century Gothic" pitchFamily="-109" charset="0"/>
              <a:cs typeface="Century Gothic" pitchFamily="-109" charset="0"/>
            </a:endParaRPr>
          </a:p>
        </p:txBody>
      </p:sp>
      <p:sp>
        <p:nvSpPr>
          <p:cNvPr id="4" name="Slide Number Placeholder 4"/>
          <p:cNvSpPr>
            <a:spLocks noGrp="1"/>
          </p:cNvSpPr>
          <p:nvPr>
            <p:ph type="sldNum" sz="quarter" idx="4"/>
          </p:nvPr>
        </p:nvSpPr>
        <p:spPr>
          <a:xfrm>
            <a:off x="381000" y="6477000"/>
            <a:ext cx="2133600" cy="365125"/>
          </a:xfrm>
          <a:prstGeom prst="rect">
            <a:avLst/>
          </a:prstGeom>
        </p:spPr>
        <p:txBody>
          <a:bodyPr/>
          <a:lstStyle>
            <a:lvl1pPr>
              <a:defRPr>
                <a:solidFill>
                  <a:schemeClr val="bg1"/>
                </a:solidFill>
                <a:latin typeface="Century Gothic"/>
                <a:cs typeface="Century Gothic"/>
              </a:defRPr>
            </a:lvl1pPr>
          </a:lstStyle>
          <a:p>
            <a:fld id="{2B277EC4-2A58-CF41-8417-90CAEBBB4CF5}" type="slidenum">
              <a:rPr lang="en-US" smtClean="0"/>
              <a:pPr/>
              <a:t>2</a:t>
            </a:fld>
            <a:endParaRPr lang="en-US" dirty="0"/>
          </a:p>
        </p:txBody>
      </p:sp>
    </p:spTree>
    <p:extLst>
      <p:ext uri="{BB962C8B-B14F-4D97-AF65-F5344CB8AC3E}">
        <p14:creationId xmlns:p14="http://schemas.microsoft.com/office/powerpoint/2010/main" val="382401690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Trends</a:t>
            </a:r>
            <a:endParaRPr lang="en-US" dirty="0"/>
          </a:p>
        </p:txBody>
      </p:sp>
      <p:sp>
        <p:nvSpPr>
          <p:cNvPr id="3" name="Content Placeholder 2"/>
          <p:cNvSpPr>
            <a:spLocks noGrp="1"/>
          </p:cNvSpPr>
          <p:nvPr>
            <p:ph idx="1"/>
          </p:nvPr>
        </p:nvSpPr>
        <p:spPr>
          <a:xfrm>
            <a:off x="460022" y="1295400"/>
            <a:ext cx="8229600" cy="5029200"/>
          </a:xfrm>
        </p:spPr>
        <p:txBody>
          <a:bodyPr>
            <a:normAutofit/>
          </a:bodyPr>
          <a:lstStyle/>
          <a:p>
            <a:r>
              <a:rPr lang="en-US" sz="3000" dirty="0" smtClean="0">
                <a:solidFill>
                  <a:srgbClr val="000000"/>
                </a:solidFill>
              </a:rPr>
              <a:t>Approx. 20% </a:t>
            </a:r>
            <a:r>
              <a:rPr lang="en-US" sz="3000" dirty="0">
                <a:solidFill>
                  <a:srgbClr val="000000"/>
                </a:solidFill>
              </a:rPr>
              <a:t>increase in IPv4 </a:t>
            </a:r>
            <a:r>
              <a:rPr lang="en-US" sz="3000" dirty="0" smtClean="0">
                <a:solidFill>
                  <a:srgbClr val="000000"/>
                </a:solidFill>
              </a:rPr>
              <a:t>requests compared to last year</a:t>
            </a:r>
          </a:p>
          <a:p>
            <a:r>
              <a:rPr lang="en-US" sz="3000" dirty="0" smtClean="0">
                <a:solidFill>
                  <a:srgbClr val="000000"/>
                </a:solidFill>
              </a:rPr>
              <a:t>IPv4 </a:t>
            </a:r>
            <a:r>
              <a:rPr lang="en-US" sz="3000" dirty="0">
                <a:solidFill>
                  <a:srgbClr val="000000"/>
                </a:solidFill>
              </a:rPr>
              <a:t>requests becoming increasingly complex</a:t>
            </a:r>
          </a:p>
          <a:p>
            <a:pPr lvl="1"/>
            <a:r>
              <a:rPr lang="en-US" sz="3000" dirty="0">
                <a:solidFill>
                  <a:srgbClr val="000000"/>
                </a:solidFill>
              </a:rPr>
              <a:t>Increase in number of back and forth exchanges per ticket</a:t>
            </a:r>
          </a:p>
          <a:p>
            <a:r>
              <a:rPr lang="en-US" sz="3000" dirty="0">
                <a:solidFill>
                  <a:srgbClr val="000000"/>
                </a:solidFill>
              </a:rPr>
              <a:t>Increase in fraud reports from community</a:t>
            </a:r>
          </a:p>
          <a:p>
            <a:pPr lvl="1"/>
            <a:r>
              <a:rPr lang="en-US" sz="3000" dirty="0">
                <a:solidFill>
                  <a:srgbClr val="000000"/>
                </a:solidFill>
              </a:rPr>
              <a:t>More due diligence and staff time required for these </a:t>
            </a:r>
            <a:r>
              <a:rPr lang="en-US" sz="3000" dirty="0" smtClean="0">
                <a:solidFill>
                  <a:srgbClr val="000000"/>
                </a:solidFill>
              </a:rPr>
              <a:t>requests</a:t>
            </a:r>
            <a:endParaRPr lang="en-US" dirty="0">
              <a:solidFill>
                <a:srgbClr val="595959"/>
              </a:solidFill>
            </a:endParaRPr>
          </a:p>
          <a:p>
            <a:endParaRPr lang="en-US" dirty="0"/>
          </a:p>
        </p:txBody>
      </p:sp>
      <p:sp>
        <p:nvSpPr>
          <p:cNvPr id="4" name="Slide Number Placeholder 3"/>
          <p:cNvSpPr>
            <a:spLocks noGrp="1"/>
          </p:cNvSpPr>
          <p:nvPr>
            <p:ph type="sldNum" sz="quarter" idx="4"/>
          </p:nvPr>
        </p:nvSpPr>
        <p:spPr/>
        <p:txBody>
          <a:bodyPr/>
          <a:lstStyle/>
          <a:p>
            <a:fld id="{2B277EC4-2A58-CF41-8417-90CAEBBB4CF5}" type="slidenum">
              <a:rPr lang="en-US" smtClean="0"/>
              <a:pPr/>
              <a:t>3</a:t>
            </a:fld>
            <a:endParaRPr lang="en-US" dirty="0"/>
          </a:p>
        </p:txBody>
      </p:sp>
    </p:spTree>
    <p:extLst>
      <p:ext uri="{BB962C8B-B14F-4D97-AF65-F5344CB8AC3E}">
        <p14:creationId xmlns:p14="http://schemas.microsoft.com/office/powerpoint/2010/main" val="60634958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733" y="228600"/>
            <a:ext cx="8229600" cy="1143000"/>
          </a:xfrm>
        </p:spPr>
        <p:txBody>
          <a:bodyPr/>
          <a:lstStyle/>
          <a:p>
            <a:r>
              <a:rPr lang="en-US" dirty="0" smtClean="0"/>
              <a:t>Operational Improvements</a:t>
            </a:r>
            <a:endParaRPr lang="en-US" dirty="0"/>
          </a:p>
        </p:txBody>
      </p:sp>
      <p:sp>
        <p:nvSpPr>
          <p:cNvPr id="3" name="Content Placeholder 2"/>
          <p:cNvSpPr>
            <a:spLocks noGrp="1"/>
          </p:cNvSpPr>
          <p:nvPr>
            <p:ph idx="1"/>
          </p:nvPr>
        </p:nvSpPr>
        <p:spPr>
          <a:xfrm>
            <a:off x="457200" y="1524000"/>
            <a:ext cx="8229600" cy="4648200"/>
          </a:xfrm>
        </p:spPr>
        <p:txBody>
          <a:bodyPr>
            <a:normAutofit/>
          </a:bodyPr>
          <a:lstStyle/>
          <a:p>
            <a:r>
              <a:rPr lang="en-US" dirty="0" smtClean="0"/>
              <a:t>New on-line video training series (Transfers)</a:t>
            </a:r>
          </a:p>
          <a:p>
            <a:pPr lvl="1"/>
            <a:r>
              <a:rPr lang="en-US" dirty="0" smtClean="0"/>
              <a:t>Additional videos in development</a:t>
            </a:r>
          </a:p>
          <a:p>
            <a:r>
              <a:rPr lang="en-US" dirty="0" smtClean="0"/>
              <a:t>Customer satisfaction survey</a:t>
            </a:r>
          </a:p>
          <a:p>
            <a:pPr lvl="1"/>
            <a:r>
              <a:rPr lang="en-US" dirty="0" smtClean="0"/>
              <a:t>Working on follow up action items based on survey results</a:t>
            </a:r>
          </a:p>
          <a:p>
            <a:endParaRPr lang="en-US" dirty="0" smtClean="0"/>
          </a:p>
        </p:txBody>
      </p:sp>
      <p:sp>
        <p:nvSpPr>
          <p:cNvPr id="4" name="Slide Number Placeholder 3"/>
          <p:cNvSpPr>
            <a:spLocks noGrp="1"/>
          </p:cNvSpPr>
          <p:nvPr>
            <p:ph type="sldNum" sz="quarter" idx="4"/>
          </p:nvPr>
        </p:nvSpPr>
        <p:spPr/>
        <p:txBody>
          <a:bodyPr/>
          <a:lstStyle/>
          <a:p>
            <a:fld id="{2B277EC4-2A58-CF41-8417-90CAEBBB4CF5}" type="slidenum">
              <a:rPr lang="en-US" smtClean="0"/>
              <a:pPr/>
              <a:t>4</a:t>
            </a:fld>
            <a:endParaRPr lang="en-US" dirty="0"/>
          </a:p>
        </p:txBody>
      </p:sp>
    </p:spTree>
    <p:extLst>
      <p:ext uri="{BB962C8B-B14F-4D97-AF65-F5344CB8AC3E}">
        <p14:creationId xmlns:p14="http://schemas.microsoft.com/office/powerpoint/2010/main" val="87705163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152400" y="304800"/>
            <a:ext cx="8574150" cy="838200"/>
          </a:xfrm>
        </p:spPr>
        <p:txBody>
          <a:bodyPr>
            <a:normAutofit fontScale="90000"/>
          </a:bodyPr>
          <a:lstStyle/>
          <a:p>
            <a:pPr algn="ctr"/>
            <a:r>
              <a:rPr lang="en-US" dirty="0">
                <a:latin typeface="Century Gothic" charset="0"/>
              </a:rPr>
              <a:t>Current </a:t>
            </a:r>
            <a:r>
              <a:rPr lang="en-US" dirty="0" smtClean="0">
                <a:latin typeface="Century Gothic" charset="0"/>
              </a:rPr>
              <a:t>IPv4 Inventory </a:t>
            </a:r>
            <a:r>
              <a:rPr lang="en-US" dirty="0">
                <a:latin typeface="Century Gothic" charset="0"/>
              </a:rPr>
              <a:t/>
            </a:r>
            <a:br>
              <a:rPr lang="en-US" dirty="0">
                <a:latin typeface="Century Gothic" charset="0"/>
              </a:rPr>
            </a:br>
            <a:endParaRPr lang="en-US" sz="2400" dirty="0">
              <a:latin typeface="Century Gothic" charset="0"/>
            </a:endParaRPr>
          </a:p>
        </p:txBody>
      </p:sp>
      <p:sp>
        <p:nvSpPr>
          <p:cNvPr id="17410" name="Content Placeholder 2"/>
          <p:cNvSpPr>
            <a:spLocks noGrp="1"/>
          </p:cNvSpPr>
          <p:nvPr>
            <p:ph idx="1"/>
          </p:nvPr>
        </p:nvSpPr>
        <p:spPr>
          <a:xfrm>
            <a:off x="685800" y="3048000"/>
            <a:ext cx="7620000" cy="2971800"/>
          </a:xfrm>
        </p:spPr>
        <p:txBody>
          <a:bodyPr>
            <a:normAutofit/>
          </a:bodyPr>
          <a:lstStyle/>
          <a:p>
            <a:pPr marL="0" indent="0">
              <a:lnSpc>
                <a:spcPct val="110000"/>
              </a:lnSpc>
              <a:buNone/>
            </a:pPr>
            <a:r>
              <a:rPr lang="en-US" sz="3000" b="1" dirty="0" smtClean="0">
                <a:solidFill>
                  <a:srgbClr val="000000"/>
                </a:solidFill>
                <a:latin typeface="Century Gothic" charset="0"/>
              </a:rPr>
              <a:t>Reserved inventory:</a:t>
            </a:r>
          </a:p>
          <a:p>
            <a:pPr>
              <a:lnSpc>
                <a:spcPct val="110000"/>
              </a:lnSpc>
            </a:pPr>
            <a:r>
              <a:rPr lang="en-US" sz="2400" b="1" dirty="0" smtClean="0">
                <a:solidFill>
                  <a:srgbClr val="376092"/>
                </a:solidFill>
                <a:latin typeface="Century Gothic" charset="0"/>
              </a:rPr>
              <a:t>~9 /</a:t>
            </a:r>
            <a:r>
              <a:rPr lang="en-US" sz="2400" b="1" dirty="0">
                <a:solidFill>
                  <a:srgbClr val="376092"/>
                </a:solidFill>
                <a:latin typeface="Century Gothic" charset="0"/>
              </a:rPr>
              <a:t>16 equivalents </a:t>
            </a:r>
            <a:r>
              <a:rPr lang="en-US" sz="2400" dirty="0" smtClean="0">
                <a:latin typeface="Century Gothic" charset="0"/>
              </a:rPr>
              <a:t>in “quarantine”</a:t>
            </a:r>
          </a:p>
          <a:p>
            <a:pPr marL="0" indent="0">
              <a:lnSpc>
                <a:spcPct val="110000"/>
              </a:lnSpc>
              <a:buNone/>
            </a:pPr>
            <a:r>
              <a:rPr lang="en-US" sz="2400" dirty="0">
                <a:latin typeface="Century Gothic" charset="0"/>
              </a:rPr>
              <a:t> </a:t>
            </a:r>
            <a:r>
              <a:rPr lang="en-US" sz="2400" dirty="0" smtClean="0">
                <a:latin typeface="Century Gothic" charset="0"/>
              </a:rPr>
              <a:t>    (returned, revoked, held space)</a:t>
            </a:r>
          </a:p>
          <a:p>
            <a:pPr>
              <a:lnSpc>
                <a:spcPct val="110000"/>
              </a:lnSpc>
            </a:pPr>
            <a:r>
              <a:rPr lang="en-US" altLang="ja-JP" sz="2400" b="1" dirty="0" smtClean="0">
                <a:solidFill>
                  <a:srgbClr val="376092"/>
                </a:solidFill>
                <a:latin typeface="Century Gothic" charset="0"/>
              </a:rPr>
              <a:t>1 /10 </a:t>
            </a:r>
            <a:r>
              <a:rPr lang="en-US" altLang="ja-JP" sz="2400" dirty="0" smtClean="0">
                <a:solidFill>
                  <a:srgbClr val="000000"/>
                </a:solidFill>
                <a:latin typeface="Century Gothic" charset="0"/>
              </a:rPr>
              <a:t>for</a:t>
            </a:r>
            <a:r>
              <a:rPr lang="en-US" altLang="ja-JP" sz="2400" b="1" dirty="0" smtClean="0">
                <a:solidFill>
                  <a:srgbClr val="376092"/>
                </a:solidFill>
                <a:latin typeface="Century Gothic" charset="0"/>
              </a:rPr>
              <a:t> </a:t>
            </a:r>
            <a:r>
              <a:rPr lang="en-US" altLang="ja-JP" sz="2400" dirty="0" smtClean="0">
                <a:latin typeface="Century Gothic" charset="0"/>
              </a:rPr>
              <a:t>NRPM 4.10 “</a:t>
            </a:r>
            <a:r>
              <a:rPr lang="en-US" sz="2400" dirty="0"/>
              <a:t>Dedicated IPv4 block to facilitate IPv6 </a:t>
            </a:r>
            <a:r>
              <a:rPr lang="en-US" sz="2400" dirty="0" smtClean="0"/>
              <a:t>Deployment”</a:t>
            </a:r>
          </a:p>
          <a:p>
            <a:pPr>
              <a:lnSpc>
                <a:spcPct val="110000"/>
              </a:lnSpc>
            </a:pPr>
            <a:r>
              <a:rPr lang="en-US" altLang="ja-JP" sz="2400" b="1" dirty="0" smtClean="0">
                <a:solidFill>
                  <a:srgbClr val="376092"/>
                </a:solidFill>
                <a:latin typeface="Century Gothic" charset="0"/>
              </a:rPr>
              <a:t>225 </a:t>
            </a:r>
            <a:r>
              <a:rPr lang="en-US" altLang="ja-JP" sz="2400" b="1" dirty="0">
                <a:solidFill>
                  <a:srgbClr val="376092"/>
                </a:solidFill>
                <a:latin typeface="Century Gothic" charset="0"/>
              </a:rPr>
              <a:t>/24s </a:t>
            </a:r>
            <a:r>
              <a:rPr lang="en-US" altLang="ja-JP" sz="2400" dirty="0" smtClean="0">
                <a:latin typeface="Century Gothic" charset="0"/>
              </a:rPr>
              <a:t>for micro allocations</a:t>
            </a:r>
          </a:p>
        </p:txBody>
      </p:sp>
      <p:pic>
        <p:nvPicPr>
          <p:cNvPr id="3" name="Picture 2" descr="new_ticker-02-02.png"/>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822244" y="1439510"/>
            <a:ext cx="2819400" cy="1608490"/>
          </a:xfrm>
          <a:prstGeom prst="rect">
            <a:avLst/>
          </a:prstGeom>
          <a:ln>
            <a:noFill/>
          </a:ln>
          <a:effectLst>
            <a:outerShdw blurRad="292100" dist="139700" dir="2700000" algn="tl" rotWithShape="0">
              <a:srgbClr val="333333">
                <a:alpha val="65000"/>
              </a:srgbClr>
            </a:outerShdw>
          </a:effectLst>
        </p:spPr>
      </p:pic>
      <p:sp>
        <p:nvSpPr>
          <p:cNvPr id="6" name="Rectangle 5"/>
          <p:cNvSpPr/>
          <p:nvPr/>
        </p:nvSpPr>
        <p:spPr>
          <a:xfrm>
            <a:off x="812800" y="1786297"/>
            <a:ext cx="4758440" cy="1033103"/>
          </a:xfrm>
          <a:prstGeom prst="rect">
            <a:avLst/>
          </a:prstGeom>
        </p:spPr>
        <p:txBody>
          <a:bodyPr wrap="square">
            <a:spAutoFit/>
          </a:bodyPr>
          <a:lstStyle/>
          <a:p>
            <a:pPr>
              <a:lnSpc>
                <a:spcPct val="110000"/>
              </a:lnSpc>
            </a:pPr>
            <a:r>
              <a:rPr lang="en-US" sz="2800" b="1" dirty="0" smtClean="0">
                <a:latin typeface="Century Gothic" charset="0"/>
              </a:rPr>
              <a:t>Available inventory:</a:t>
            </a:r>
          </a:p>
          <a:p>
            <a:pPr>
              <a:lnSpc>
                <a:spcPct val="110000"/>
              </a:lnSpc>
            </a:pPr>
            <a:r>
              <a:rPr lang="en-US" sz="2800" b="1" dirty="0" smtClean="0">
                <a:solidFill>
                  <a:srgbClr val="376092"/>
                </a:solidFill>
                <a:latin typeface="Century Gothic" charset="0"/>
              </a:rPr>
              <a:t>	.59 </a:t>
            </a:r>
            <a:r>
              <a:rPr lang="en-US" sz="2800" b="1" dirty="0">
                <a:solidFill>
                  <a:srgbClr val="376092"/>
                </a:solidFill>
                <a:latin typeface="Century Gothic" charset="0"/>
              </a:rPr>
              <a:t>/8 </a:t>
            </a:r>
            <a:r>
              <a:rPr lang="en-US" sz="2800" b="1" dirty="0" smtClean="0">
                <a:solidFill>
                  <a:srgbClr val="376092"/>
                </a:solidFill>
                <a:latin typeface="Century Gothic" charset="0"/>
              </a:rPr>
              <a:t>equivalent</a:t>
            </a:r>
            <a:endParaRPr lang="en-US" altLang="ja-JP" sz="2800" b="1" dirty="0">
              <a:latin typeface="Century Gothic" charset="0"/>
            </a:endParaRPr>
          </a:p>
        </p:txBody>
      </p:sp>
      <p:sp>
        <p:nvSpPr>
          <p:cNvPr id="7" name="Slide Number Placeholder 4"/>
          <p:cNvSpPr>
            <a:spLocks noGrp="1"/>
          </p:cNvSpPr>
          <p:nvPr>
            <p:ph type="sldNum" sz="quarter" idx="4"/>
          </p:nvPr>
        </p:nvSpPr>
        <p:spPr>
          <a:xfrm>
            <a:off x="381000" y="6477000"/>
            <a:ext cx="2133600" cy="365125"/>
          </a:xfrm>
          <a:prstGeom prst="rect">
            <a:avLst/>
          </a:prstGeom>
        </p:spPr>
        <p:txBody>
          <a:bodyPr/>
          <a:lstStyle>
            <a:lvl1pPr>
              <a:defRPr>
                <a:solidFill>
                  <a:schemeClr val="bg1"/>
                </a:solidFill>
                <a:latin typeface="Century Gothic"/>
                <a:cs typeface="Century Gothic"/>
              </a:defRPr>
            </a:lvl1pPr>
          </a:lstStyle>
          <a:p>
            <a:fld id="{2B277EC4-2A58-CF41-8417-90CAEBBB4CF5}" type="slidenum">
              <a:rPr lang="en-US" smtClean="0"/>
              <a:pPr/>
              <a:t>5</a:t>
            </a:fld>
            <a:endParaRPr lang="en-US" dirty="0"/>
          </a:p>
        </p:txBody>
      </p:sp>
      <p:sp>
        <p:nvSpPr>
          <p:cNvPr id="2" name="TextBox 1"/>
          <p:cNvSpPr txBox="1"/>
          <p:nvPr/>
        </p:nvSpPr>
        <p:spPr>
          <a:xfrm>
            <a:off x="6858000" y="2163482"/>
            <a:ext cx="806387" cy="369332"/>
          </a:xfrm>
          <a:prstGeom prst="rect">
            <a:avLst/>
          </a:prstGeom>
          <a:noFill/>
        </p:spPr>
        <p:txBody>
          <a:bodyPr wrap="square" rtlCol="0">
            <a:spAutoFit/>
          </a:bodyPr>
          <a:lstStyle/>
          <a:p>
            <a:r>
              <a:rPr lang="en-US" b="1" dirty="0" smtClean="0"/>
              <a:t>.59</a:t>
            </a:r>
            <a:endParaRPr lang="en-US" b="1" dirty="0"/>
          </a:p>
        </p:txBody>
      </p:sp>
    </p:spTree>
    <p:extLst>
      <p:ext uri="{BB962C8B-B14F-4D97-AF65-F5344CB8AC3E}">
        <p14:creationId xmlns:p14="http://schemas.microsoft.com/office/powerpoint/2010/main" val="269214127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30411" y="76200"/>
            <a:ext cx="7999189" cy="846137"/>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a:solidFill>
                  <a:schemeClr val="tx1"/>
                </a:solidFill>
                <a:latin typeface="Century Gothic"/>
                <a:ea typeface="+mj-ea"/>
                <a:cs typeface="Century Gothic"/>
              </a:defRPr>
            </a:lvl1pPr>
          </a:lstStyle>
          <a:p>
            <a:pPr algn="l"/>
            <a:r>
              <a:rPr lang="en-US" sz="4000" dirty="0" smtClean="0">
                <a:solidFill>
                  <a:srgbClr val="57A7DA"/>
                </a:solidFill>
                <a:latin typeface="Century Gothic" charset="0"/>
                <a:ea typeface="ＭＳ Ｐゴシック" charset="0"/>
                <a:cs typeface="ＭＳ Ｐゴシック" charset="0"/>
              </a:rPr>
              <a:t>ISP Members with IPv4 and IPv6</a:t>
            </a:r>
            <a:endParaRPr lang="en-US" sz="4000" dirty="0">
              <a:solidFill>
                <a:srgbClr val="57A7DA"/>
              </a:solidFill>
              <a:latin typeface="Century Gothic" charset="0"/>
              <a:ea typeface="ＭＳ Ｐゴシック" charset="0"/>
              <a:cs typeface="ＭＳ Ｐゴシック" charset="0"/>
            </a:endParaRPr>
          </a:p>
        </p:txBody>
      </p:sp>
      <p:sp>
        <p:nvSpPr>
          <p:cNvPr id="2" name="TextBox 1"/>
          <p:cNvSpPr txBox="1"/>
          <p:nvPr/>
        </p:nvSpPr>
        <p:spPr>
          <a:xfrm>
            <a:off x="660400" y="5911334"/>
            <a:ext cx="4944119" cy="369332"/>
          </a:xfrm>
          <a:prstGeom prst="rect">
            <a:avLst/>
          </a:prstGeom>
          <a:noFill/>
        </p:spPr>
        <p:txBody>
          <a:bodyPr wrap="none" rtlCol="0">
            <a:spAutoFit/>
          </a:bodyPr>
          <a:lstStyle/>
          <a:p>
            <a:r>
              <a:rPr lang="en-US" b="1" dirty="0" smtClean="0">
                <a:solidFill>
                  <a:schemeClr val="accent1">
                    <a:lumMod val="75000"/>
                  </a:schemeClr>
                </a:solidFill>
                <a:latin typeface="Century Gothic"/>
                <a:cs typeface="Century Gothic"/>
              </a:rPr>
              <a:t>4,940 total members as of 15 October 2014</a:t>
            </a:r>
            <a:endParaRPr lang="en-US" b="1" dirty="0">
              <a:solidFill>
                <a:schemeClr val="accent1">
                  <a:lumMod val="75000"/>
                </a:schemeClr>
              </a:solidFill>
              <a:latin typeface="Century Gothic"/>
              <a:cs typeface="Century Gothic"/>
            </a:endParaRPr>
          </a:p>
        </p:txBody>
      </p:sp>
      <p:sp>
        <p:nvSpPr>
          <p:cNvPr id="8" name="Slide Number Placeholder 3"/>
          <p:cNvSpPr txBox="1">
            <a:spLocks/>
          </p:cNvSpPr>
          <p:nvPr/>
        </p:nvSpPr>
        <p:spPr>
          <a:xfrm>
            <a:off x="381000" y="6477000"/>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B277EC4-2A58-CF41-8417-90CAEBBB4CF5}" type="slidenum">
              <a:rPr lang="en-US" smtClean="0">
                <a:solidFill>
                  <a:schemeClr val="bg1"/>
                </a:solidFill>
                <a:latin typeface="Century Gothic"/>
                <a:cs typeface="Century Gothic"/>
              </a:rPr>
              <a:pPr/>
              <a:t>6</a:t>
            </a:fld>
            <a:endParaRPr lang="en-US" dirty="0">
              <a:solidFill>
                <a:schemeClr val="bg1"/>
              </a:solidFill>
              <a:latin typeface="Century Gothic"/>
              <a:cs typeface="Century Gothic"/>
            </a:endParaRPr>
          </a:p>
        </p:txBody>
      </p:sp>
      <p:graphicFrame>
        <p:nvGraphicFramePr>
          <p:cNvPr id="7" name="Chart 6"/>
          <p:cNvGraphicFramePr>
            <a:graphicFrameLocks/>
          </p:cNvGraphicFramePr>
          <p:nvPr>
            <p:extLst>
              <p:ext uri="{D42A27DB-BD31-4B8C-83A1-F6EECF244321}">
                <p14:modId xmlns:p14="http://schemas.microsoft.com/office/powerpoint/2010/main" val="2762170093"/>
              </p:ext>
            </p:extLst>
          </p:nvPr>
        </p:nvGraphicFramePr>
        <p:xfrm>
          <a:off x="838200" y="1066800"/>
          <a:ext cx="7588348" cy="446782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0625518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“IPv4 Market Transfers”</a:t>
            </a:r>
            <a:endParaRPr lang="en-US" dirty="0"/>
          </a:p>
        </p:txBody>
      </p:sp>
      <p:sp>
        <p:nvSpPr>
          <p:cNvPr id="3" name="Content Placeholder 2"/>
          <p:cNvSpPr>
            <a:spLocks noGrp="1"/>
          </p:cNvSpPr>
          <p:nvPr>
            <p:ph idx="1"/>
          </p:nvPr>
        </p:nvSpPr>
        <p:spPr>
          <a:xfrm>
            <a:off x="457200" y="1676400"/>
            <a:ext cx="8229600" cy="4419600"/>
          </a:xfrm>
        </p:spPr>
        <p:txBody>
          <a:bodyPr>
            <a:normAutofit fontScale="85000" lnSpcReduction="10000"/>
          </a:bodyPr>
          <a:lstStyle/>
          <a:p>
            <a:r>
              <a:rPr lang="en-US" b="1" dirty="0" smtClean="0"/>
              <a:t>Transfers to Specified Recipients</a:t>
            </a:r>
          </a:p>
          <a:p>
            <a:pPr lvl="1"/>
            <a:r>
              <a:rPr lang="en-US" dirty="0" smtClean="0">
                <a:solidFill>
                  <a:srgbClr val="000000"/>
                </a:solidFill>
              </a:rPr>
              <a:t>91 transfers </a:t>
            </a:r>
            <a:r>
              <a:rPr lang="en-US" dirty="0">
                <a:solidFill>
                  <a:srgbClr val="000000"/>
                </a:solidFill>
              </a:rPr>
              <a:t>completed </a:t>
            </a:r>
            <a:r>
              <a:rPr lang="en-US" dirty="0" smtClean="0">
                <a:solidFill>
                  <a:srgbClr val="000000"/>
                </a:solidFill>
              </a:rPr>
              <a:t>(176 prefixes, /24 to /12)</a:t>
            </a:r>
          </a:p>
          <a:p>
            <a:pPr lvl="1"/>
            <a:r>
              <a:rPr lang="en-US" dirty="0" smtClean="0">
                <a:solidFill>
                  <a:srgbClr val="000000"/>
                </a:solidFill>
              </a:rPr>
              <a:t>15 ASNs</a:t>
            </a:r>
          </a:p>
          <a:p>
            <a:pPr lvl="1"/>
            <a:r>
              <a:rPr lang="en-US" dirty="0">
                <a:solidFill>
                  <a:srgbClr val="000000"/>
                </a:solidFill>
              </a:rPr>
              <a:t>Transactions </a:t>
            </a:r>
            <a:r>
              <a:rPr lang="en-US" dirty="0" smtClean="0">
                <a:solidFill>
                  <a:srgbClr val="000000"/>
                </a:solidFill>
              </a:rPr>
              <a:t>often </a:t>
            </a:r>
            <a:r>
              <a:rPr lang="en-US" dirty="0">
                <a:solidFill>
                  <a:srgbClr val="000000"/>
                </a:solidFill>
              </a:rPr>
              <a:t>arranged through IPv4 </a:t>
            </a:r>
            <a:r>
              <a:rPr lang="en-US" dirty="0" smtClean="0">
                <a:solidFill>
                  <a:srgbClr val="000000"/>
                </a:solidFill>
              </a:rPr>
              <a:t>brokers</a:t>
            </a:r>
          </a:p>
          <a:p>
            <a:r>
              <a:rPr lang="en-US" b="1" dirty="0" smtClean="0">
                <a:solidFill>
                  <a:srgbClr val="000000"/>
                </a:solidFill>
              </a:rPr>
              <a:t>Inter-RIR Transfers</a:t>
            </a:r>
          </a:p>
          <a:p>
            <a:pPr lvl="1"/>
            <a:r>
              <a:rPr lang="en-US" dirty="0" smtClean="0">
                <a:solidFill>
                  <a:srgbClr val="000000"/>
                </a:solidFill>
              </a:rPr>
              <a:t>42 transfers </a:t>
            </a:r>
            <a:r>
              <a:rPr lang="en-US" dirty="0">
                <a:solidFill>
                  <a:srgbClr val="000000"/>
                </a:solidFill>
              </a:rPr>
              <a:t>completed </a:t>
            </a:r>
            <a:r>
              <a:rPr lang="en-US" dirty="0" smtClean="0">
                <a:solidFill>
                  <a:srgbClr val="000000"/>
                </a:solidFill>
              </a:rPr>
              <a:t>(54 prefixes, /24 to /13)</a:t>
            </a:r>
          </a:p>
          <a:p>
            <a:pPr lvl="1"/>
            <a:r>
              <a:rPr lang="en-US" dirty="0" smtClean="0">
                <a:solidFill>
                  <a:srgbClr val="000000"/>
                </a:solidFill>
              </a:rPr>
              <a:t>ARIN to APNIC thus far</a:t>
            </a:r>
          </a:p>
          <a:p>
            <a:pPr marL="457200" lvl="1" indent="0">
              <a:buNone/>
            </a:pPr>
            <a:endParaRPr lang="en-US" dirty="0" smtClean="0">
              <a:solidFill>
                <a:srgbClr val="000000"/>
              </a:solidFill>
            </a:endParaRPr>
          </a:p>
          <a:p>
            <a:pPr marL="457200" lvl="1" indent="0">
              <a:buNone/>
            </a:pPr>
            <a:r>
              <a:rPr lang="en-US" dirty="0" smtClean="0">
                <a:solidFill>
                  <a:srgbClr val="000000"/>
                </a:solidFill>
              </a:rPr>
              <a:t>https</a:t>
            </a:r>
            <a:r>
              <a:rPr lang="en-US" dirty="0">
                <a:solidFill>
                  <a:srgbClr val="000000"/>
                </a:solidFill>
              </a:rPr>
              <a:t>://</a:t>
            </a:r>
            <a:r>
              <a:rPr lang="en-US" dirty="0" err="1">
                <a:solidFill>
                  <a:srgbClr val="000000"/>
                </a:solidFill>
              </a:rPr>
              <a:t>www.arin.net</a:t>
            </a:r>
            <a:r>
              <a:rPr lang="en-US" dirty="0">
                <a:solidFill>
                  <a:srgbClr val="000000"/>
                </a:solidFill>
              </a:rPr>
              <a:t>/knowledge/statistics/</a:t>
            </a:r>
            <a:r>
              <a:rPr lang="en-US" dirty="0" err="1">
                <a:solidFill>
                  <a:srgbClr val="000000"/>
                </a:solidFill>
              </a:rPr>
              <a:t>transfers.html</a:t>
            </a:r>
            <a:endParaRPr lang="en-US" dirty="0">
              <a:solidFill>
                <a:srgbClr val="000000"/>
              </a:solidFill>
            </a:endParaRPr>
          </a:p>
          <a:p>
            <a:endParaRPr lang="en-US" dirty="0">
              <a:solidFill>
                <a:srgbClr val="000000"/>
              </a:solidFill>
            </a:endParaRPr>
          </a:p>
          <a:p>
            <a:endParaRPr lang="en-US" dirty="0"/>
          </a:p>
        </p:txBody>
      </p:sp>
      <p:sp>
        <p:nvSpPr>
          <p:cNvPr id="4" name="Slide Number Placeholder 3"/>
          <p:cNvSpPr>
            <a:spLocks noGrp="1"/>
          </p:cNvSpPr>
          <p:nvPr>
            <p:ph type="sldNum" sz="quarter" idx="4"/>
          </p:nvPr>
        </p:nvSpPr>
        <p:spPr/>
        <p:txBody>
          <a:bodyPr/>
          <a:lstStyle/>
          <a:p>
            <a:fld id="{2B277EC4-2A58-CF41-8417-90CAEBBB4CF5}" type="slidenum">
              <a:rPr lang="en-US" smtClean="0"/>
              <a:pPr/>
              <a:t>7</a:t>
            </a:fld>
            <a:endParaRPr lang="en-US" dirty="0"/>
          </a:p>
        </p:txBody>
      </p:sp>
    </p:spTree>
    <p:extLst>
      <p:ext uri="{BB962C8B-B14F-4D97-AF65-F5344CB8AC3E}">
        <p14:creationId xmlns:p14="http://schemas.microsoft.com/office/powerpoint/2010/main" val="41389339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RPKI Usage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96132153"/>
              </p:ext>
            </p:extLst>
          </p:nvPr>
        </p:nvGraphicFramePr>
        <p:xfrm>
          <a:off x="188913" y="1394461"/>
          <a:ext cx="8596308" cy="4472939"/>
        </p:xfrm>
        <a:graphic>
          <a:graphicData uri="http://schemas.openxmlformats.org/drawingml/2006/table">
            <a:tbl>
              <a:tblPr firstRow="1" bandRow="1">
                <a:tableStyleId>{85BE263C-DBD7-4A20-BB59-AAB30ACAA65A}</a:tableStyleId>
              </a:tblPr>
              <a:tblGrid>
                <a:gridCol w="1613460"/>
                <a:gridCol w="1251976"/>
                <a:gridCol w="1432718"/>
                <a:gridCol w="1432718"/>
                <a:gridCol w="1432718"/>
                <a:gridCol w="1432718"/>
              </a:tblGrid>
              <a:tr h="546100">
                <a:tc>
                  <a:txBody>
                    <a:bodyPr/>
                    <a:lstStyle/>
                    <a:p>
                      <a:endParaRPr lang="en-US" dirty="0">
                        <a:latin typeface="Century Gothic"/>
                        <a:cs typeface="Century Gothic"/>
                      </a:endParaRPr>
                    </a:p>
                  </a:txBody>
                  <a:tcPr anchor="ctr">
                    <a:solidFill>
                      <a:srgbClr val="57A7DA"/>
                    </a:solidFill>
                  </a:tcPr>
                </a:tc>
                <a:tc>
                  <a:txBody>
                    <a:bodyPr/>
                    <a:lstStyle/>
                    <a:p>
                      <a:pPr algn="r"/>
                      <a:r>
                        <a:rPr lang="en-US" dirty="0" smtClean="0">
                          <a:latin typeface="Century Gothic"/>
                          <a:cs typeface="Century Gothic"/>
                        </a:rPr>
                        <a:t>Oct 2012</a:t>
                      </a:r>
                      <a:endParaRPr lang="en-US" dirty="0">
                        <a:latin typeface="Century Gothic"/>
                        <a:cs typeface="Century Gothic"/>
                      </a:endParaRPr>
                    </a:p>
                  </a:txBody>
                  <a:tcPr anchor="ctr">
                    <a:solidFill>
                      <a:srgbClr val="57A7DA"/>
                    </a:solidFill>
                  </a:tcPr>
                </a:tc>
                <a:tc>
                  <a:txBody>
                    <a:bodyPr/>
                    <a:lstStyle/>
                    <a:p>
                      <a:pPr algn="r"/>
                      <a:r>
                        <a:rPr lang="en-US" dirty="0" smtClean="0">
                          <a:latin typeface="Century Gothic"/>
                          <a:cs typeface="Century Gothic"/>
                        </a:rPr>
                        <a:t>Apr 2013</a:t>
                      </a:r>
                      <a:endParaRPr lang="en-US" dirty="0">
                        <a:latin typeface="Century Gothic"/>
                        <a:cs typeface="Century Gothic"/>
                      </a:endParaRPr>
                    </a:p>
                  </a:txBody>
                  <a:tcPr anchor="ctr">
                    <a:solidFill>
                      <a:srgbClr val="57A7DA"/>
                    </a:solidFill>
                  </a:tcPr>
                </a:tc>
                <a:tc>
                  <a:txBody>
                    <a:bodyPr/>
                    <a:lstStyle/>
                    <a:p>
                      <a:pPr algn="r"/>
                      <a:r>
                        <a:rPr lang="en-US" dirty="0" smtClean="0">
                          <a:latin typeface="Century Gothic"/>
                          <a:cs typeface="Century Gothic"/>
                        </a:rPr>
                        <a:t>Oct 2013</a:t>
                      </a:r>
                      <a:endParaRPr lang="en-US" dirty="0">
                        <a:latin typeface="Century Gothic"/>
                        <a:cs typeface="Century Gothic"/>
                      </a:endParaRPr>
                    </a:p>
                  </a:txBody>
                  <a:tcPr anchor="ctr">
                    <a:solidFill>
                      <a:srgbClr val="57A7DA"/>
                    </a:solidFill>
                  </a:tcPr>
                </a:tc>
                <a:tc>
                  <a:txBody>
                    <a:bodyPr/>
                    <a:lstStyle/>
                    <a:p>
                      <a:pPr algn="r"/>
                      <a:r>
                        <a:rPr lang="en-US" dirty="0" smtClean="0">
                          <a:latin typeface="Century Gothic"/>
                          <a:cs typeface="Century Gothic"/>
                        </a:rPr>
                        <a:t>Apr 2014</a:t>
                      </a:r>
                      <a:endParaRPr lang="en-US" dirty="0">
                        <a:latin typeface="Century Gothic"/>
                        <a:cs typeface="Century Gothic"/>
                      </a:endParaRPr>
                    </a:p>
                  </a:txBody>
                  <a:tcPr anchor="ctr">
                    <a:solidFill>
                      <a:srgbClr val="57A7DA"/>
                    </a:solidFill>
                  </a:tcPr>
                </a:tc>
                <a:tc>
                  <a:txBody>
                    <a:bodyPr/>
                    <a:lstStyle/>
                    <a:p>
                      <a:pPr algn="r"/>
                      <a:r>
                        <a:rPr lang="en-US" dirty="0" smtClean="0">
                          <a:latin typeface="Century Gothic"/>
                          <a:cs typeface="Century Gothic"/>
                        </a:rPr>
                        <a:t>Oct 2014</a:t>
                      </a:r>
                      <a:endParaRPr lang="en-US" dirty="0">
                        <a:latin typeface="Century Gothic"/>
                        <a:cs typeface="Century Gothic"/>
                      </a:endParaRPr>
                    </a:p>
                  </a:txBody>
                  <a:tcPr anchor="ctr">
                    <a:solidFill>
                      <a:srgbClr val="57A7DA"/>
                    </a:solidFill>
                  </a:tcPr>
                </a:tc>
              </a:tr>
              <a:tr h="546100">
                <a:tc>
                  <a:txBody>
                    <a:bodyPr/>
                    <a:lstStyle/>
                    <a:p>
                      <a:r>
                        <a:rPr lang="en-US" dirty="0" smtClean="0">
                          <a:latin typeface="Century Gothic"/>
                          <a:cs typeface="Century Gothic"/>
                        </a:rPr>
                        <a:t>RPAs Signed</a:t>
                      </a:r>
                      <a:endParaRPr lang="en-US" dirty="0">
                        <a:latin typeface="Century Gothic"/>
                        <a:cs typeface="Century Gothic"/>
                      </a:endParaRPr>
                    </a:p>
                  </a:txBody>
                  <a:tcPr anchor="ctr"/>
                </a:tc>
                <a:tc>
                  <a:txBody>
                    <a:bodyPr/>
                    <a:lstStyle/>
                    <a:p>
                      <a:pPr algn="r"/>
                      <a:r>
                        <a:rPr lang="en-US" dirty="0" smtClean="0">
                          <a:latin typeface="Century Gothic"/>
                          <a:cs typeface="Century Gothic"/>
                        </a:rPr>
                        <a:t>27</a:t>
                      </a:r>
                      <a:endParaRPr lang="en-US" dirty="0">
                        <a:latin typeface="Century Gothic"/>
                        <a:cs typeface="Century Gothic"/>
                      </a:endParaRPr>
                    </a:p>
                  </a:txBody>
                  <a:tcPr anchor="ctr"/>
                </a:tc>
                <a:tc>
                  <a:txBody>
                    <a:bodyPr/>
                    <a:lstStyle/>
                    <a:p>
                      <a:pPr algn="r"/>
                      <a:r>
                        <a:rPr lang="en-US" dirty="0" smtClean="0">
                          <a:latin typeface="Century Gothic"/>
                          <a:cs typeface="Century Gothic"/>
                        </a:rPr>
                        <a:t>72</a:t>
                      </a:r>
                      <a:endParaRPr lang="en-US" dirty="0">
                        <a:latin typeface="Century Gothic"/>
                        <a:cs typeface="Century Gothic"/>
                      </a:endParaRPr>
                    </a:p>
                  </a:txBody>
                  <a:tcPr anchor="ctr"/>
                </a:tc>
                <a:tc>
                  <a:txBody>
                    <a:bodyPr/>
                    <a:lstStyle/>
                    <a:p>
                      <a:pPr algn="r"/>
                      <a:r>
                        <a:rPr lang="en-US" dirty="0" smtClean="0">
                          <a:latin typeface="Century Gothic"/>
                          <a:cs typeface="Century Gothic"/>
                        </a:rPr>
                        <a:t>130</a:t>
                      </a:r>
                      <a:endParaRPr lang="en-US" dirty="0">
                        <a:latin typeface="Century Gothic"/>
                        <a:cs typeface="Century Gothic"/>
                      </a:endParaRPr>
                    </a:p>
                  </a:txBody>
                  <a:tcPr anchor="ctr"/>
                </a:tc>
                <a:tc>
                  <a:txBody>
                    <a:bodyPr/>
                    <a:lstStyle/>
                    <a:p>
                      <a:pPr algn="r"/>
                      <a:r>
                        <a:rPr lang="en-US" dirty="0" smtClean="0">
                          <a:latin typeface="Century Gothic"/>
                          <a:cs typeface="Century Gothic"/>
                        </a:rPr>
                        <a:t>162</a:t>
                      </a:r>
                      <a:endParaRPr lang="en-US" dirty="0">
                        <a:latin typeface="Century Gothic"/>
                        <a:cs typeface="Century Gothic"/>
                      </a:endParaRPr>
                    </a:p>
                  </a:txBody>
                  <a:tcPr anchor="ctr"/>
                </a:tc>
                <a:tc>
                  <a:txBody>
                    <a:bodyPr/>
                    <a:lstStyle/>
                    <a:p>
                      <a:pPr algn="r"/>
                      <a:r>
                        <a:rPr lang="en-US" dirty="0" smtClean="0">
                          <a:latin typeface="Century Gothic"/>
                          <a:cs typeface="Century Gothic"/>
                        </a:rPr>
                        <a:t>208</a:t>
                      </a:r>
                      <a:endParaRPr lang="en-US" dirty="0">
                        <a:latin typeface="Century Gothic"/>
                        <a:cs typeface="Century Gothic"/>
                      </a:endParaRPr>
                    </a:p>
                  </a:txBody>
                  <a:tcPr anchor="ctr"/>
                </a:tc>
              </a:tr>
              <a:tr h="546100">
                <a:tc>
                  <a:txBody>
                    <a:bodyPr/>
                    <a:lstStyle/>
                    <a:p>
                      <a:r>
                        <a:rPr lang="en-US" dirty="0" smtClean="0">
                          <a:latin typeface="Century Gothic"/>
                          <a:cs typeface="Century Gothic"/>
                        </a:rPr>
                        <a:t>Certified</a:t>
                      </a:r>
                      <a:r>
                        <a:rPr lang="en-US" baseline="0" dirty="0" smtClean="0">
                          <a:latin typeface="Century Gothic"/>
                          <a:cs typeface="Century Gothic"/>
                        </a:rPr>
                        <a:t> Orgs</a:t>
                      </a:r>
                      <a:endParaRPr lang="en-US" dirty="0">
                        <a:latin typeface="Century Gothic"/>
                        <a:cs typeface="Century Gothic"/>
                      </a:endParaRPr>
                    </a:p>
                  </a:txBody>
                  <a:tcPr anchor="ctr"/>
                </a:tc>
                <a:tc>
                  <a:txBody>
                    <a:bodyPr/>
                    <a:lstStyle/>
                    <a:p>
                      <a:pPr algn="r"/>
                      <a:endParaRPr lang="en-US" dirty="0">
                        <a:latin typeface="Century Gothic"/>
                        <a:cs typeface="Century Gothic"/>
                      </a:endParaRPr>
                    </a:p>
                  </a:txBody>
                  <a:tcPr anchor="ctr"/>
                </a:tc>
                <a:tc>
                  <a:txBody>
                    <a:bodyPr/>
                    <a:lstStyle/>
                    <a:p>
                      <a:pPr algn="r"/>
                      <a:r>
                        <a:rPr lang="en-US" dirty="0" smtClean="0">
                          <a:latin typeface="Century Gothic"/>
                          <a:cs typeface="Century Gothic"/>
                        </a:rPr>
                        <a:t>47</a:t>
                      </a:r>
                      <a:endParaRPr lang="en-US" dirty="0">
                        <a:latin typeface="Century Gothic"/>
                        <a:cs typeface="Century Gothic"/>
                      </a:endParaRPr>
                    </a:p>
                  </a:txBody>
                  <a:tcPr anchor="ctr"/>
                </a:tc>
                <a:tc>
                  <a:txBody>
                    <a:bodyPr/>
                    <a:lstStyle/>
                    <a:p>
                      <a:pPr algn="r"/>
                      <a:r>
                        <a:rPr lang="en-US" dirty="0" smtClean="0">
                          <a:latin typeface="Century Gothic"/>
                          <a:cs typeface="Century Gothic"/>
                        </a:rPr>
                        <a:t>68</a:t>
                      </a:r>
                      <a:endParaRPr lang="en-US" dirty="0">
                        <a:latin typeface="Century Gothic"/>
                        <a:cs typeface="Century Gothic"/>
                      </a:endParaRPr>
                    </a:p>
                  </a:txBody>
                  <a:tcPr anchor="ctr"/>
                </a:tc>
                <a:tc>
                  <a:txBody>
                    <a:bodyPr/>
                    <a:lstStyle/>
                    <a:p>
                      <a:pPr algn="r"/>
                      <a:r>
                        <a:rPr lang="en-US" smtClean="0">
                          <a:latin typeface="Century Gothic"/>
                          <a:cs typeface="Century Gothic"/>
                        </a:rPr>
                        <a:t>108</a:t>
                      </a:r>
                      <a:endParaRPr lang="en-US" dirty="0">
                        <a:latin typeface="Century Gothic"/>
                        <a:cs typeface="Century Gothic"/>
                      </a:endParaRPr>
                    </a:p>
                  </a:txBody>
                  <a:tcPr anchor="ctr"/>
                </a:tc>
                <a:tc>
                  <a:txBody>
                    <a:bodyPr/>
                    <a:lstStyle/>
                    <a:p>
                      <a:pPr algn="r"/>
                      <a:r>
                        <a:rPr lang="en-US" dirty="0" smtClean="0">
                          <a:latin typeface="Century Gothic"/>
                          <a:cs typeface="Century Gothic"/>
                        </a:rPr>
                        <a:t>153</a:t>
                      </a:r>
                      <a:endParaRPr lang="en-US" dirty="0">
                        <a:latin typeface="Century Gothic"/>
                        <a:cs typeface="Century Gothic"/>
                      </a:endParaRPr>
                    </a:p>
                  </a:txBody>
                  <a:tcPr anchor="ctr"/>
                </a:tc>
              </a:tr>
              <a:tr h="546100">
                <a:tc>
                  <a:txBody>
                    <a:bodyPr/>
                    <a:lstStyle/>
                    <a:p>
                      <a:r>
                        <a:rPr lang="en-US" dirty="0" smtClean="0">
                          <a:latin typeface="Century Gothic"/>
                          <a:cs typeface="Century Gothic"/>
                        </a:rPr>
                        <a:t>ROAs</a:t>
                      </a:r>
                      <a:endParaRPr lang="en-US" dirty="0">
                        <a:latin typeface="Century Gothic"/>
                        <a:cs typeface="Century Gothic"/>
                      </a:endParaRPr>
                    </a:p>
                  </a:txBody>
                  <a:tcPr anchor="ctr"/>
                </a:tc>
                <a:tc>
                  <a:txBody>
                    <a:bodyPr/>
                    <a:lstStyle/>
                    <a:p>
                      <a:pPr algn="r"/>
                      <a:r>
                        <a:rPr lang="en-US" dirty="0" smtClean="0">
                          <a:latin typeface="Century Gothic"/>
                          <a:cs typeface="Century Gothic"/>
                        </a:rPr>
                        <a:t>19</a:t>
                      </a:r>
                      <a:endParaRPr lang="en-US" dirty="0">
                        <a:latin typeface="Century Gothic"/>
                        <a:cs typeface="Century Gothic"/>
                      </a:endParaRPr>
                    </a:p>
                  </a:txBody>
                  <a:tcPr anchor="ctr"/>
                </a:tc>
                <a:tc>
                  <a:txBody>
                    <a:bodyPr/>
                    <a:lstStyle/>
                    <a:p>
                      <a:pPr algn="r"/>
                      <a:r>
                        <a:rPr lang="en-US" dirty="0" smtClean="0">
                          <a:latin typeface="Century Gothic"/>
                          <a:cs typeface="Century Gothic"/>
                        </a:rPr>
                        <a:t>60</a:t>
                      </a:r>
                      <a:endParaRPr lang="en-US" dirty="0">
                        <a:latin typeface="Century Gothic"/>
                        <a:cs typeface="Century Gothic"/>
                      </a:endParaRPr>
                    </a:p>
                  </a:txBody>
                  <a:tcPr anchor="ctr"/>
                </a:tc>
                <a:tc>
                  <a:txBody>
                    <a:bodyPr/>
                    <a:lstStyle/>
                    <a:p>
                      <a:pPr algn="r"/>
                      <a:r>
                        <a:rPr lang="en-US" dirty="0" smtClean="0">
                          <a:latin typeface="Century Gothic"/>
                          <a:cs typeface="Century Gothic"/>
                        </a:rPr>
                        <a:t>106</a:t>
                      </a:r>
                      <a:endParaRPr lang="en-US" dirty="0">
                        <a:latin typeface="Century Gothic"/>
                        <a:cs typeface="Century Gothic"/>
                      </a:endParaRPr>
                    </a:p>
                  </a:txBody>
                  <a:tcPr anchor="ctr"/>
                </a:tc>
                <a:tc>
                  <a:txBody>
                    <a:bodyPr/>
                    <a:lstStyle/>
                    <a:p>
                      <a:pPr algn="r"/>
                      <a:r>
                        <a:rPr lang="en-US" dirty="0" smtClean="0">
                          <a:latin typeface="Century Gothic"/>
                          <a:cs typeface="Century Gothic"/>
                        </a:rPr>
                        <a:t>162</a:t>
                      </a:r>
                      <a:endParaRPr lang="en-US" dirty="0">
                        <a:latin typeface="Century Gothic"/>
                        <a:cs typeface="Century Gothic"/>
                      </a:endParaRPr>
                    </a:p>
                  </a:txBody>
                  <a:tcPr anchor="ctr"/>
                </a:tc>
                <a:tc>
                  <a:txBody>
                    <a:bodyPr/>
                    <a:lstStyle/>
                    <a:p>
                      <a:pPr algn="r"/>
                      <a:r>
                        <a:rPr lang="en-US" dirty="0" smtClean="0">
                          <a:latin typeface="Century Gothic"/>
                          <a:cs typeface="Century Gothic"/>
                        </a:rPr>
                        <a:t>239</a:t>
                      </a:r>
                      <a:endParaRPr lang="en-US" dirty="0">
                        <a:latin typeface="Century Gothic"/>
                        <a:cs typeface="Century Gothic"/>
                      </a:endParaRPr>
                    </a:p>
                  </a:txBody>
                  <a:tcPr anchor="ctr"/>
                </a:tc>
              </a:tr>
              <a:tr h="546100">
                <a:tc>
                  <a:txBody>
                    <a:bodyPr/>
                    <a:lstStyle/>
                    <a:p>
                      <a:r>
                        <a:rPr lang="en-US" dirty="0" smtClean="0">
                          <a:latin typeface="Century Gothic"/>
                          <a:cs typeface="Century Gothic"/>
                        </a:rPr>
                        <a:t>Covered Resources</a:t>
                      </a:r>
                      <a:endParaRPr lang="en-US" dirty="0">
                        <a:latin typeface="Century Gothic"/>
                        <a:cs typeface="Century Gothic"/>
                      </a:endParaRPr>
                    </a:p>
                  </a:txBody>
                  <a:tcPr anchor="ctr"/>
                </a:tc>
                <a:tc>
                  <a:txBody>
                    <a:bodyPr/>
                    <a:lstStyle/>
                    <a:p>
                      <a:pPr algn="r"/>
                      <a:r>
                        <a:rPr lang="en-US" dirty="0" smtClean="0">
                          <a:latin typeface="Century Gothic"/>
                          <a:cs typeface="Century Gothic"/>
                        </a:rPr>
                        <a:t>30</a:t>
                      </a:r>
                      <a:endParaRPr lang="en-US" dirty="0">
                        <a:latin typeface="Century Gothic"/>
                        <a:cs typeface="Century Gothic"/>
                      </a:endParaRPr>
                    </a:p>
                  </a:txBody>
                  <a:tcPr anchor="ctr"/>
                </a:tc>
                <a:tc>
                  <a:txBody>
                    <a:bodyPr/>
                    <a:lstStyle/>
                    <a:p>
                      <a:pPr algn="r"/>
                      <a:r>
                        <a:rPr lang="en-US" dirty="0" smtClean="0">
                          <a:latin typeface="Century Gothic"/>
                          <a:cs typeface="Century Gothic"/>
                        </a:rPr>
                        <a:t>82</a:t>
                      </a:r>
                      <a:endParaRPr lang="en-US" dirty="0">
                        <a:latin typeface="Century Gothic"/>
                        <a:cs typeface="Century Gothic"/>
                      </a:endParaRPr>
                    </a:p>
                  </a:txBody>
                  <a:tcPr anchor="ctr"/>
                </a:tc>
                <a:tc>
                  <a:txBody>
                    <a:bodyPr/>
                    <a:lstStyle/>
                    <a:p>
                      <a:pPr algn="r"/>
                      <a:r>
                        <a:rPr lang="en-US" dirty="0" smtClean="0">
                          <a:latin typeface="Century Gothic"/>
                          <a:cs typeface="Century Gothic"/>
                        </a:rPr>
                        <a:t>147</a:t>
                      </a:r>
                      <a:endParaRPr lang="en-US" dirty="0">
                        <a:latin typeface="Century Gothic"/>
                        <a:cs typeface="Century Gothic"/>
                      </a:endParaRPr>
                    </a:p>
                  </a:txBody>
                  <a:tcPr anchor="ctr"/>
                </a:tc>
                <a:tc>
                  <a:txBody>
                    <a:bodyPr/>
                    <a:lstStyle/>
                    <a:p>
                      <a:pPr algn="r"/>
                      <a:r>
                        <a:rPr lang="en-US" dirty="0" smtClean="0">
                          <a:latin typeface="Century Gothic"/>
                          <a:cs typeface="Century Gothic"/>
                        </a:rPr>
                        <a:t>258</a:t>
                      </a:r>
                      <a:endParaRPr lang="en-US" dirty="0">
                        <a:latin typeface="Century Gothic"/>
                        <a:cs typeface="Century Gothic"/>
                      </a:endParaRPr>
                    </a:p>
                  </a:txBody>
                  <a:tcPr anchor="ctr"/>
                </a:tc>
                <a:tc>
                  <a:txBody>
                    <a:bodyPr/>
                    <a:lstStyle/>
                    <a:p>
                      <a:pPr algn="r"/>
                      <a:r>
                        <a:rPr lang="en-US" dirty="0" smtClean="0">
                          <a:latin typeface="Century Gothic"/>
                          <a:cs typeface="Century Gothic"/>
                        </a:rPr>
                        <a:t>332</a:t>
                      </a:r>
                      <a:endParaRPr lang="en-US" dirty="0">
                        <a:latin typeface="Century Gothic"/>
                        <a:cs typeface="Century Gothic"/>
                      </a:endParaRPr>
                    </a:p>
                  </a:txBody>
                  <a:tcPr anchor="ctr"/>
                </a:tc>
              </a:tr>
              <a:tr h="546100">
                <a:tc>
                  <a:txBody>
                    <a:bodyPr/>
                    <a:lstStyle/>
                    <a:p>
                      <a:r>
                        <a:rPr lang="en-US" dirty="0" smtClean="0">
                          <a:latin typeface="Century Gothic"/>
                          <a:cs typeface="Century Gothic"/>
                        </a:rPr>
                        <a:t>Web Delegated</a:t>
                      </a:r>
                    </a:p>
                    <a:p>
                      <a:r>
                        <a:rPr lang="en-US" dirty="0" smtClean="0">
                          <a:latin typeface="Century Gothic"/>
                          <a:cs typeface="Century Gothic"/>
                        </a:rPr>
                        <a:t>(REMOVED)</a:t>
                      </a:r>
                      <a:endParaRPr lang="en-US" dirty="0">
                        <a:latin typeface="Century Gothic"/>
                        <a:cs typeface="Century Gothic"/>
                      </a:endParaRPr>
                    </a:p>
                  </a:txBody>
                  <a:tcPr anchor="ctr"/>
                </a:tc>
                <a:tc>
                  <a:txBody>
                    <a:bodyPr/>
                    <a:lstStyle/>
                    <a:p>
                      <a:pPr algn="r"/>
                      <a:endParaRPr lang="en-US" dirty="0">
                        <a:latin typeface="Century Gothic"/>
                        <a:cs typeface="Century Gothic"/>
                      </a:endParaRPr>
                    </a:p>
                  </a:txBody>
                  <a:tcPr anchor="ctr"/>
                </a:tc>
                <a:tc>
                  <a:txBody>
                    <a:bodyPr/>
                    <a:lstStyle/>
                    <a:p>
                      <a:pPr algn="r"/>
                      <a:r>
                        <a:rPr lang="en-US" dirty="0" smtClean="0">
                          <a:latin typeface="Century Gothic"/>
                          <a:cs typeface="Century Gothic"/>
                        </a:rPr>
                        <a:t>0</a:t>
                      </a:r>
                      <a:endParaRPr lang="en-US" dirty="0">
                        <a:latin typeface="Century Gothic"/>
                        <a:cs typeface="Century Gothic"/>
                      </a:endParaRPr>
                    </a:p>
                  </a:txBody>
                  <a:tcPr anchor="ctr"/>
                </a:tc>
                <a:tc>
                  <a:txBody>
                    <a:bodyPr/>
                    <a:lstStyle/>
                    <a:p>
                      <a:pPr algn="r"/>
                      <a:r>
                        <a:rPr lang="en-US" dirty="0" smtClean="0">
                          <a:latin typeface="Century Gothic"/>
                          <a:cs typeface="Century Gothic"/>
                        </a:rPr>
                        <a:t>0</a:t>
                      </a:r>
                      <a:endParaRPr lang="en-US" dirty="0">
                        <a:latin typeface="Century Gothic"/>
                        <a:cs typeface="Century Gothic"/>
                      </a:endParaRPr>
                    </a:p>
                  </a:txBody>
                  <a:tcPr anchor="ctr"/>
                </a:tc>
                <a:tc>
                  <a:txBody>
                    <a:bodyPr/>
                    <a:lstStyle/>
                    <a:p>
                      <a:pPr algn="r"/>
                      <a:r>
                        <a:rPr lang="en-US" dirty="0" smtClean="0">
                          <a:latin typeface="Century Gothic"/>
                          <a:cs typeface="Century Gothic"/>
                        </a:rPr>
                        <a:t>0</a:t>
                      </a:r>
                      <a:endParaRPr lang="en-US" dirty="0">
                        <a:latin typeface="Century Gothic"/>
                        <a:cs typeface="Century Gothic"/>
                      </a:endParaRPr>
                    </a:p>
                  </a:txBody>
                  <a:tcPr anchor="ctr"/>
                </a:tc>
                <a:tc>
                  <a:txBody>
                    <a:bodyPr/>
                    <a:lstStyle/>
                    <a:p>
                      <a:pPr algn="r"/>
                      <a:r>
                        <a:rPr lang="en-US" dirty="0" smtClean="0">
                          <a:latin typeface="Century Gothic"/>
                          <a:cs typeface="Century Gothic"/>
                        </a:rPr>
                        <a:t>0</a:t>
                      </a:r>
                      <a:endParaRPr lang="en-US" dirty="0">
                        <a:latin typeface="Century Gothic"/>
                        <a:cs typeface="Century Gothic"/>
                      </a:endParaRPr>
                    </a:p>
                  </a:txBody>
                  <a:tcPr anchor="ctr"/>
                </a:tc>
              </a:tr>
              <a:tr h="546100">
                <a:tc>
                  <a:txBody>
                    <a:bodyPr/>
                    <a:lstStyle/>
                    <a:p>
                      <a:r>
                        <a:rPr lang="en-US" dirty="0" smtClean="0">
                          <a:latin typeface="Century Gothic"/>
                          <a:cs typeface="Century Gothic"/>
                        </a:rPr>
                        <a:t>Up/Down Delegated</a:t>
                      </a:r>
                      <a:endParaRPr lang="en-US" dirty="0">
                        <a:latin typeface="Century Gothic"/>
                        <a:cs typeface="Century Gothic"/>
                      </a:endParaRPr>
                    </a:p>
                  </a:txBody>
                  <a:tcPr anchor="ctr"/>
                </a:tc>
                <a:tc>
                  <a:txBody>
                    <a:bodyPr/>
                    <a:lstStyle/>
                    <a:p>
                      <a:pPr algn="r"/>
                      <a:endParaRPr lang="en-US" dirty="0">
                        <a:latin typeface="Century Gothic"/>
                        <a:cs typeface="Century Gothic"/>
                      </a:endParaRPr>
                    </a:p>
                  </a:txBody>
                  <a:tcPr anchor="ctr"/>
                </a:tc>
                <a:tc>
                  <a:txBody>
                    <a:bodyPr/>
                    <a:lstStyle/>
                    <a:p>
                      <a:pPr algn="r"/>
                      <a:endParaRPr lang="en-US" dirty="0">
                        <a:latin typeface="Century Gothic"/>
                        <a:cs typeface="Century Gothic"/>
                      </a:endParaRPr>
                    </a:p>
                  </a:txBody>
                  <a:tcPr anchor="ctr"/>
                </a:tc>
                <a:tc>
                  <a:txBody>
                    <a:bodyPr/>
                    <a:lstStyle/>
                    <a:p>
                      <a:pPr algn="r"/>
                      <a:r>
                        <a:rPr lang="en-US" dirty="0" smtClean="0">
                          <a:latin typeface="Century Gothic"/>
                          <a:cs typeface="Century Gothic"/>
                        </a:rPr>
                        <a:t>0</a:t>
                      </a:r>
                      <a:endParaRPr lang="en-US" dirty="0">
                        <a:latin typeface="Century Gothic"/>
                        <a:cs typeface="Century Gothic"/>
                      </a:endParaRPr>
                    </a:p>
                  </a:txBody>
                  <a:tcPr anchor="ctr"/>
                </a:tc>
                <a:tc>
                  <a:txBody>
                    <a:bodyPr/>
                    <a:lstStyle/>
                    <a:p>
                      <a:pPr algn="r"/>
                      <a:r>
                        <a:rPr lang="en-US" dirty="0" smtClean="0">
                          <a:latin typeface="Century Gothic"/>
                          <a:cs typeface="Century Gothic"/>
                        </a:rPr>
                        <a:t>0</a:t>
                      </a:r>
                      <a:endParaRPr lang="en-US" dirty="0">
                        <a:latin typeface="Century Gothic"/>
                        <a:cs typeface="Century Gothic"/>
                      </a:endParaRPr>
                    </a:p>
                  </a:txBody>
                  <a:tcPr anchor="ctr"/>
                </a:tc>
                <a:tc>
                  <a:txBody>
                    <a:bodyPr/>
                    <a:lstStyle/>
                    <a:p>
                      <a:pPr algn="r"/>
                      <a:r>
                        <a:rPr lang="en-US" dirty="0" smtClean="0">
                          <a:latin typeface="Century Gothic"/>
                          <a:cs typeface="Century Gothic"/>
                        </a:rPr>
                        <a:t>0</a:t>
                      </a:r>
                      <a:endParaRPr lang="en-US" dirty="0">
                        <a:latin typeface="Century Gothic"/>
                        <a:cs typeface="Century Gothic"/>
                      </a:endParaRPr>
                    </a:p>
                  </a:txBody>
                  <a:tcPr anchor="ctr"/>
                </a:tc>
              </a:tr>
            </a:tbl>
          </a:graphicData>
        </a:graphic>
      </p:graphicFrame>
      <p:sp>
        <p:nvSpPr>
          <p:cNvPr id="4" name="Slide Number Placeholder 3"/>
          <p:cNvSpPr>
            <a:spLocks noGrp="1"/>
          </p:cNvSpPr>
          <p:nvPr>
            <p:ph type="sldNum" sz="quarter" idx="4294967295"/>
          </p:nvPr>
        </p:nvSpPr>
        <p:spPr>
          <a:xfrm>
            <a:off x="318952" y="6492875"/>
            <a:ext cx="717091" cy="365125"/>
          </a:xfrm>
          <a:prstGeom prst="rect">
            <a:avLst/>
          </a:prstGeom>
        </p:spPr>
        <p:txBody>
          <a:bodyPr/>
          <a:lstStyle/>
          <a:p>
            <a:fld id="{8A2B4DF6-1818-B940-8E30-590D998D271B}" type="slidenum">
              <a:rPr lang="en-US" smtClean="0"/>
              <a:pPr/>
              <a:t>8</a:t>
            </a:fld>
            <a:endParaRPr lang="en-US" dirty="0"/>
          </a:p>
        </p:txBody>
      </p:sp>
    </p:spTree>
    <p:extLst>
      <p:ext uri="{BB962C8B-B14F-4D97-AF65-F5344CB8AC3E}">
        <p14:creationId xmlns:p14="http://schemas.microsoft.com/office/powerpoint/2010/main" val="396089230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85624"/>
            <a:ext cx="8229600" cy="853500"/>
          </a:xfrm>
        </p:spPr>
        <p:txBody>
          <a:bodyPr>
            <a:normAutofit/>
          </a:bodyPr>
          <a:lstStyle/>
          <a:p>
            <a:r>
              <a:rPr lang="en-US" sz="4000" dirty="0" smtClean="0"/>
              <a:t>Policy Proposals</a:t>
            </a:r>
            <a:endParaRPr lang="en-US" sz="4000" dirty="0"/>
          </a:p>
        </p:txBody>
      </p:sp>
      <p:sp>
        <p:nvSpPr>
          <p:cNvPr id="6" name="Slide Number Placeholder 4"/>
          <p:cNvSpPr>
            <a:spLocks noGrp="1"/>
          </p:cNvSpPr>
          <p:nvPr>
            <p:ph type="sldNum" sz="quarter" idx="4"/>
          </p:nvPr>
        </p:nvSpPr>
        <p:spPr>
          <a:xfrm>
            <a:off x="381000" y="6477000"/>
            <a:ext cx="2133600" cy="365125"/>
          </a:xfrm>
          <a:prstGeom prst="rect">
            <a:avLst/>
          </a:prstGeom>
        </p:spPr>
        <p:txBody>
          <a:bodyPr/>
          <a:lstStyle>
            <a:lvl1pPr>
              <a:defRPr>
                <a:solidFill>
                  <a:schemeClr val="bg1"/>
                </a:solidFill>
                <a:latin typeface="Century Gothic"/>
                <a:cs typeface="Century Gothic"/>
              </a:defRPr>
            </a:lvl1pPr>
          </a:lstStyle>
          <a:p>
            <a:fld id="{2B277EC4-2A58-CF41-8417-90CAEBBB4CF5}" type="slidenum">
              <a:rPr lang="en-US" smtClean="0"/>
              <a:pPr/>
              <a:t>9</a:t>
            </a:fld>
            <a:endParaRPr lang="en-US" dirty="0"/>
          </a:p>
        </p:txBody>
      </p:sp>
      <p:sp>
        <p:nvSpPr>
          <p:cNvPr id="3" name="Rectangle 2"/>
          <p:cNvSpPr/>
          <p:nvPr/>
        </p:nvSpPr>
        <p:spPr>
          <a:xfrm>
            <a:off x="228600" y="1039124"/>
            <a:ext cx="8686800" cy="5324534"/>
          </a:xfrm>
          <a:prstGeom prst="rect">
            <a:avLst/>
          </a:prstGeom>
        </p:spPr>
        <p:txBody>
          <a:bodyPr wrap="square">
            <a:spAutoFit/>
          </a:bodyPr>
          <a:lstStyle/>
          <a:p>
            <a:pPr marL="514350" indent="-514350">
              <a:buFont typeface="+mj-lt"/>
              <a:buAutoNum type="arabicPeriod"/>
            </a:pPr>
            <a:r>
              <a:rPr lang="en-US" sz="2400" dirty="0" smtClean="0"/>
              <a:t>Draft </a:t>
            </a:r>
            <a:r>
              <a:rPr lang="en-US" sz="2400" dirty="0"/>
              <a:t>Policy ARIN-2014-1: Out of Region Use</a:t>
            </a:r>
          </a:p>
          <a:p>
            <a:pPr marL="514350" indent="-514350">
              <a:buFont typeface="+mj-lt"/>
              <a:buAutoNum type="arabicPeriod"/>
            </a:pPr>
            <a:r>
              <a:rPr lang="en-US" sz="2400" dirty="0" smtClean="0"/>
              <a:t>Draft </a:t>
            </a:r>
            <a:r>
              <a:rPr lang="en-US" sz="2400" dirty="0"/>
              <a:t>Policy ARIN-2014-6: Remove 7.1 [Maintaining IN-ADDRs]</a:t>
            </a:r>
          </a:p>
          <a:p>
            <a:pPr marL="514350" indent="-514350">
              <a:buFont typeface="+mj-lt"/>
              <a:buAutoNum type="arabicPeriod"/>
            </a:pPr>
            <a:r>
              <a:rPr lang="en-US" sz="2400" dirty="0" smtClean="0"/>
              <a:t>Recommended </a:t>
            </a:r>
            <a:r>
              <a:rPr lang="en-US" sz="2400" dirty="0"/>
              <a:t>Draft Policy ARIN-2014-9: Resolve Conflict Between RSA and 8.2 Utilization </a:t>
            </a:r>
            <a:r>
              <a:rPr lang="en-US" sz="2400" dirty="0" smtClean="0"/>
              <a:t>Requirements – last call ended 29 Oct. 2014)</a:t>
            </a:r>
            <a:endParaRPr lang="en-US" sz="2400" dirty="0"/>
          </a:p>
          <a:p>
            <a:pPr marL="514350" indent="-514350">
              <a:buFont typeface="+mj-lt"/>
              <a:buAutoNum type="arabicPeriod"/>
            </a:pPr>
            <a:r>
              <a:rPr lang="en-US" sz="2400" dirty="0" smtClean="0"/>
              <a:t>Draft </a:t>
            </a:r>
            <a:r>
              <a:rPr lang="en-US" sz="2400" dirty="0"/>
              <a:t>Policy ARIN-2014-14: Removing Needs Test from Small IPv4 Transfers</a:t>
            </a:r>
          </a:p>
          <a:p>
            <a:pPr marL="514350" indent="-514350">
              <a:buFont typeface="+mj-lt"/>
              <a:buAutoNum type="arabicPeriod"/>
            </a:pPr>
            <a:r>
              <a:rPr lang="en-US" sz="2400" dirty="0" smtClean="0"/>
              <a:t>Draft </a:t>
            </a:r>
            <a:r>
              <a:rPr lang="en-US" sz="2400" dirty="0"/>
              <a:t>Policy ARIN-2014-17: Change Utilization Requirements from last-allocation to total-aggregate</a:t>
            </a:r>
          </a:p>
          <a:p>
            <a:pPr marL="514350" indent="-514350">
              <a:buFont typeface="+mj-lt"/>
              <a:buAutoNum type="arabicPeriod"/>
            </a:pPr>
            <a:r>
              <a:rPr lang="en-US" sz="2400" dirty="0" smtClean="0"/>
              <a:t>Draft </a:t>
            </a:r>
            <a:r>
              <a:rPr lang="en-US" sz="2400" dirty="0"/>
              <a:t>Policy ARIN-2014-19: New MDN Allocation Based on Past Utilization</a:t>
            </a:r>
          </a:p>
          <a:p>
            <a:pPr marL="514350" indent="-514350">
              <a:buFont typeface="+mj-lt"/>
              <a:buAutoNum type="arabicPeriod"/>
            </a:pPr>
            <a:r>
              <a:rPr lang="en-US" sz="2400" dirty="0"/>
              <a:t>ARIN-prop-213 Modification to CI Pool Size per Section </a:t>
            </a:r>
            <a:r>
              <a:rPr lang="en-US" sz="2400" dirty="0" smtClean="0"/>
              <a:t>4.4</a:t>
            </a:r>
          </a:p>
          <a:p>
            <a:pPr marL="514350" indent="-514350">
              <a:buFont typeface="+mj-lt"/>
              <a:buAutoNum type="arabicPeriod"/>
            </a:pPr>
            <a:r>
              <a:rPr lang="en-US" sz="2400" dirty="0"/>
              <a:t>ARIN-prop-214 Removal of Minimum in Section 4.10</a:t>
            </a:r>
            <a:endParaRPr lang="en-US" sz="2400" dirty="0" smtClean="0"/>
          </a:p>
          <a:p>
            <a:r>
              <a:rPr lang="en-US" sz="2800" dirty="0" smtClean="0"/>
              <a:t> 	</a:t>
            </a:r>
            <a:r>
              <a:rPr lang="en-US" dirty="0" smtClean="0"/>
              <a:t>https://</a:t>
            </a:r>
            <a:r>
              <a:rPr lang="en-US" dirty="0" err="1" smtClean="0"/>
              <a:t>www.arin.net</a:t>
            </a:r>
            <a:r>
              <a:rPr lang="en-US" dirty="0" smtClean="0"/>
              <a:t>/policy/proposals/</a:t>
            </a:r>
            <a:endParaRPr lang="en-US" dirty="0"/>
          </a:p>
        </p:txBody>
      </p:sp>
    </p:spTree>
    <p:extLst>
      <p:ext uri="{BB962C8B-B14F-4D97-AF65-F5344CB8AC3E}">
        <p14:creationId xmlns:p14="http://schemas.microsoft.com/office/powerpoint/2010/main" val="327283640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17544</TotalTime>
  <Words>555</Words>
  <Application>Microsoft Macintosh PowerPoint</Application>
  <PresentationFormat>On-screen Show (4:3)</PresentationFormat>
  <Paragraphs>128</Paragraphs>
  <Slides>11</Slides>
  <Notes>8</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2014 Focus</vt:lpstr>
      <vt:lpstr>Trends</vt:lpstr>
      <vt:lpstr>Operational Improvements</vt:lpstr>
      <vt:lpstr>Current IPv4 Inventory  </vt:lpstr>
      <vt:lpstr>PowerPoint Presentation</vt:lpstr>
      <vt:lpstr>“IPv4 Market Transfers”</vt:lpstr>
      <vt:lpstr>RPKI Usage</vt:lpstr>
      <vt:lpstr>Policy Proposals</vt:lpstr>
      <vt:lpstr>ARIN Policy Meetings</vt:lpstr>
      <vt:lpstr>PowerPoint Presentation</vt:lpstr>
    </vt:vector>
  </TitlesOfParts>
  <Company>ARIN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Lawson Parker</dc:creator>
  <cp:lastModifiedBy>Aaron Hughes</cp:lastModifiedBy>
  <cp:revision>261</cp:revision>
  <cp:lastPrinted>2014-09-12T19:03:45Z</cp:lastPrinted>
  <dcterms:created xsi:type="dcterms:W3CDTF">2009-01-16T16:14:56Z</dcterms:created>
  <dcterms:modified xsi:type="dcterms:W3CDTF">2014-11-07T08:44:41Z</dcterms:modified>
</cp:coreProperties>
</file>