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3"/>
  </p:notesMasterIdLst>
  <p:sldIdLst>
    <p:sldId id="271" r:id="rId2"/>
    <p:sldId id="300" r:id="rId3"/>
    <p:sldId id="272" r:id="rId4"/>
    <p:sldId id="298" r:id="rId5"/>
    <p:sldId id="291" r:id="rId6"/>
    <p:sldId id="286" r:id="rId7"/>
    <p:sldId id="278" r:id="rId8"/>
    <p:sldId id="282" r:id="rId9"/>
    <p:sldId id="299" r:id="rId10"/>
    <p:sldId id="281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A85"/>
    <a:srgbClr val="0A406B"/>
    <a:srgbClr val="5C5C5C"/>
    <a:srgbClr val="383838"/>
    <a:srgbClr val="C40836"/>
    <a:srgbClr val="C01B1C"/>
    <a:srgbClr val="00A2D7"/>
    <a:srgbClr val="FFCF00"/>
    <a:srgbClr val="166813"/>
    <a:srgbClr val="590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32" autoAdjust="0"/>
    <p:restoredTop sz="74949" autoAdjust="0"/>
  </p:normalViewPr>
  <p:slideViewPr>
    <p:cSldViewPr>
      <p:cViewPr varScale="1">
        <p:scale>
          <a:sx n="76" d="100"/>
          <a:sy n="76" d="100"/>
        </p:scale>
        <p:origin x="-17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B595B-3DB2-4444-9D60-62D65E78AD12}" type="datetimeFigureOut">
              <a:rPr lang="en-US" smtClean="0"/>
              <a:t>07/11/2014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E384-AAFB-D94C-A7C3-A5B2FA02E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9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56275-506C-416F-A10A-73645195C6AA}" type="slidenum">
              <a:rPr lang="en-AU"/>
              <a:pPr/>
              <a:t>1</a:t>
            </a:fld>
            <a:endParaRPr lang="en-AU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Mission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developed by the NRO EC, last year in October 2013 in their retreat in Montevideo</a:t>
            </a:r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 matrix provides a comparative overview of the governance frameworks of the RIRs, and serves as a reference for the global Internet community. It provides a structured view of various aspects of RIR governance, with links to source documents on the respective websites of the RIRs.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EE384-AAFB-D94C-A7C3-A5B2FA02EC4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07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5F31D-A04F-47E6-AACE-CE93034FBA29}" type="slidenum">
              <a:rPr lang="en-AU"/>
              <a:pPr/>
              <a:t>11</a:t>
            </a:fld>
            <a:endParaRPr lang="en-A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 and explanation of what</a:t>
            </a:r>
            <a:r>
              <a:rPr lang="en-US" baseline="0" dirty="0" smtClean="0"/>
              <a:t> is the NRO for newcomer and second part with relevant and current activities conducted under the umbrella of the NRO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EE384-AAFB-D94C-A7C3-A5B2FA02EC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12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3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- NRO created by the agreement of the 5 RIR.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- NRO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run by the NRO Executive Council, each RIR Board appoints his representative to the NRO EC, right now is composed by RIR CEOs</a:t>
            </a: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4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RIR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Coordination made through different CG who deals with global issues </a:t>
            </a:r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648F5-7DF4-45C2-BC24-6FCFAFE0CE28}" type="slidenum">
              <a:rPr lang="en-AU"/>
              <a:pPr/>
              <a:t>5</a:t>
            </a:fld>
            <a:endParaRPr lang="en-AU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Roles rotate annually,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next year RIPE NCC receive the chair role, LACNIC will be the secretariat and ARIN the treasurer.</a:t>
            </a:r>
          </a:p>
          <a:p>
            <a:pPr eaLnBrk="1" hangingPunct="1"/>
            <a:r>
              <a:rPr lang="en-US" baseline="0" dirty="0" smtClean="0">
                <a:latin typeface="Times New Roman" charset="0"/>
                <a:ea typeface="ＭＳ Ｐゴシック" charset="-128"/>
              </a:rPr>
              <a:t>EC members only 5 CEO but meetings includes RIR and staff observers, minutes are publics in the </a:t>
            </a:r>
            <a:r>
              <a:rPr lang="en-US" baseline="0" dirty="0" err="1" smtClean="0">
                <a:latin typeface="Times New Roman" charset="0"/>
                <a:ea typeface="ＭＳ Ｐゴシック" charset="-128"/>
              </a:rPr>
              <a:t>nro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website</a:t>
            </a:r>
          </a:p>
          <a:p>
            <a:pPr eaLnBrk="1" hangingPunct="1"/>
            <a:r>
              <a:rPr lang="en-US" baseline="0" dirty="0" smtClean="0">
                <a:latin typeface="Times New Roman" charset="0"/>
                <a:ea typeface="ＭＳ Ｐゴシック" charset="-128"/>
              </a:rPr>
              <a:t>Permanent secretariat since April 2013</a:t>
            </a:r>
          </a:p>
          <a:p>
            <a:pPr eaLnBrk="1" hangingPunct="1"/>
            <a:r>
              <a:rPr lang="en-US" baseline="0" dirty="0" smtClean="0">
                <a:latin typeface="Times New Roman" charset="0"/>
                <a:ea typeface="ＭＳ Ｐゴシック" charset="-128"/>
              </a:rPr>
              <a:t>Rotation services more specific support, tech support, writers, design </a:t>
            </a: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Active CG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, activities based on a pre-approved by the NRO EC annual work plan. Specific tasks.</a:t>
            </a:r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17342-56B4-421E-9286-8E7C45873D70}" type="slidenum">
              <a:rPr lang="en-AU"/>
              <a:pPr/>
              <a:t>6</a:t>
            </a:fld>
            <a:endParaRPr lang="en-AU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NRO support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ASO AC travels to ICANN meetings</a:t>
            </a:r>
            <a:endParaRPr lang="en-US" dirty="0" smtClean="0">
              <a:latin typeface="Times New Roman" charset="0"/>
              <a:ea typeface="ＭＳ Ｐゴシック" charset="-128"/>
            </a:endParaRPr>
          </a:p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Outreach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is mostly focus in Global IGF activities.( materials)</a:t>
            </a:r>
          </a:p>
          <a:p>
            <a:pPr eaLnBrk="1" hangingPunct="1"/>
            <a:r>
              <a:rPr lang="en-US" baseline="0" dirty="0" smtClean="0">
                <a:latin typeface="Times New Roman" charset="0"/>
                <a:ea typeface="ＭＳ Ｐゴシック" charset="-128"/>
              </a:rPr>
              <a:t>Communications should be related to internal coordination </a:t>
            </a:r>
            <a:r>
              <a:rPr lang="en-US" baseline="0" dirty="0" err="1" smtClean="0">
                <a:latin typeface="Times New Roman" charset="0"/>
                <a:ea typeface="ＭＳ Ｐゴシック" charset="-128"/>
              </a:rPr>
              <a:t>i.e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</a:t>
            </a:r>
            <a:r>
              <a:rPr lang="en-US" baseline="0" dirty="0" err="1" smtClean="0">
                <a:latin typeface="Times New Roman" charset="0"/>
                <a:ea typeface="ＭＳ Ｐゴシック" charset="-128"/>
              </a:rPr>
              <a:t>webex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calls.</a:t>
            </a:r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92BD8-264B-41F5-839A-41790C8A6E39}" type="slidenum">
              <a:rPr lang="en-AU"/>
              <a:pPr/>
              <a:t>7</a:t>
            </a:fld>
            <a:endParaRPr lang="en-AU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I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Century Gothic"/>
                <a:cs typeface="Century Gothic"/>
              </a:rPr>
              <a:t>Enhancing</a:t>
            </a:r>
            <a:r>
              <a:rPr lang="en-US" baseline="0" dirty="0" smtClean="0">
                <a:latin typeface="Century Gothic"/>
                <a:cs typeface="Century Gothic"/>
              </a:rPr>
              <a:t> ICANN </a:t>
            </a:r>
            <a:r>
              <a:rPr lang="en-US" baseline="0" dirty="0" err="1" smtClean="0">
                <a:latin typeface="Century Gothic"/>
                <a:cs typeface="Century Gothic"/>
              </a:rPr>
              <a:t>accountabiliy</a:t>
            </a:r>
            <a:endParaRPr lang="en-US" baseline="0" dirty="0" smtClean="0">
              <a:latin typeface="Century Gothic"/>
              <a:cs typeface="Century Gothic"/>
            </a:endParaRPr>
          </a:p>
          <a:p>
            <a:pPr lvl="1"/>
            <a:endParaRPr lang="en-US" baseline="0" dirty="0" smtClean="0">
              <a:latin typeface="Century Gothic"/>
              <a:cs typeface="Century Gothic"/>
            </a:endParaRPr>
          </a:p>
          <a:p>
            <a:r>
              <a:rPr lang="en-US" baseline="0" dirty="0" smtClean="0">
                <a:latin typeface="Century Gothic"/>
                <a:cs typeface="Century Gothic"/>
              </a:rPr>
              <a:t>	1.- Support of ASO current structure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provides a necessary and sufficient separation between policy formation and policy implementation.</a:t>
            </a:r>
            <a:endParaRPr lang="en-US" dirty="0" smtClean="0">
              <a:latin typeface="Century Gothic"/>
              <a:cs typeface="Century Gothic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2.- ICANN's accountability should be defined in terms of transparent agreements with ICANN stakeholders,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3.- Supports the evolution of Affirmation of Commitment, contracts,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between ICANN and its community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4.- Welcome a scenario of ICANN internationalization</a:t>
            </a:r>
            <a:endParaRPr lang="en-US" dirty="0" smtClean="0">
              <a:latin typeface="Century Gothic"/>
              <a:cs typeface="Century Gothic"/>
            </a:endParaRPr>
          </a:p>
          <a:p>
            <a:pPr lvl="1"/>
            <a:endParaRPr lang="en-US" dirty="0" smtClean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Transition of NTIA’s Stewardship of the IANA Functions</a:t>
            </a:r>
          </a:p>
          <a:p>
            <a:pPr lvl="1"/>
            <a:endParaRPr lang="en-US" dirty="0" smtClean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1.-</a:t>
            </a:r>
            <a:r>
              <a:rPr lang="en-US" baseline="0" dirty="0" smtClean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Support of a coordination group to drive the process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2.-</a:t>
            </a:r>
            <a:r>
              <a:rPr lang="en-US" baseline="0" dirty="0" smtClean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Consultation based on the 3 communities affected by IANA services 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3.- Exclude IANA PDP</a:t>
            </a:r>
          </a:p>
          <a:p>
            <a:pPr lvl="1"/>
            <a:endParaRPr lang="en-US" dirty="0" smtClean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Letter to ICANN on ASO/NRO participation in ICANN Meetings</a:t>
            </a:r>
          </a:p>
          <a:p>
            <a:pPr lvl="2"/>
            <a:r>
              <a:rPr lang="en-US" dirty="0" smtClean="0">
                <a:latin typeface="Century Gothic"/>
                <a:cs typeface="Century Gothic"/>
              </a:rPr>
              <a:t>Reinstate ASO/NRO report in plenary</a:t>
            </a:r>
          </a:p>
          <a:p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World Telecommunications Policy Forum (WTPF)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Call for more openness, and greater attention to IPv6 Deployment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EE384-AAFB-D94C-A7C3-A5B2FA02EC4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09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IANA Stewardship</a:t>
            </a:r>
            <a:r>
              <a:rPr lang="en-US" baseline="0" dirty="0" smtClean="0"/>
              <a:t> Transition Coordination Group</a:t>
            </a:r>
          </a:p>
          <a:p>
            <a:r>
              <a:rPr lang="en-US" baseline="0" dirty="0" smtClean="0"/>
              <a:t>Coordination with I*, includes </a:t>
            </a:r>
            <a:r>
              <a:rPr lang="en-US" baseline="0" dirty="0" err="1" smtClean="0"/>
              <a:t>plenipot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EE384-AAFB-D94C-A7C3-A5B2FA02EC4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4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D4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5" descr="bar-on-s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RO_3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96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54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547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916832"/>
            <a:ext cx="9144000" cy="417646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003B8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0A406B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0" y="2708920"/>
            <a:ext cx="8352928" cy="31090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A406B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1988840"/>
            <a:ext cx="8353425" cy="504602"/>
          </a:xfrm>
        </p:spPr>
        <p:txBody>
          <a:bodyPr/>
          <a:lstStyle>
            <a:lvl1pPr marL="0" indent="0">
              <a:buNone/>
              <a:defRPr>
                <a:solidFill>
                  <a:srgbClr val="0A406B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fld id="{38B2A337-2C29-4402-A0A2-E290C184D5D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86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ctr"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288" y="3965525"/>
            <a:ext cx="8353425" cy="649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636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1374775"/>
            <a:ext cx="7416824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</p:txBody>
      </p:sp>
      <p:sp>
        <p:nvSpPr>
          <p:cNvPr id="967687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30" name="Picture 8" descr="bar-on-sid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NRO_3D_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05" r:id="rId12"/>
    <p:sldLayoutId id="214748365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o.net/iana-oversight" TargetMode="External"/><Relationship Id="rId4" Type="http://schemas.openxmlformats.org/officeDocument/2006/relationships/hyperlink" Target="http://www.nro.net/crisp-tea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nro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nro.net/document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052736"/>
            <a:ext cx="7772400" cy="936104"/>
          </a:xfrm>
        </p:spPr>
        <p:txBody>
          <a:bodyPr/>
          <a:lstStyle/>
          <a:p>
            <a:r>
              <a:rPr lang="en-US" smtClean="0"/>
              <a:t>NRO </a:t>
            </a:r>
            <a:r>
              <a:rPr lang="en-US" smtClean="0"/>
              <a:t>Update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5157192"/>
            <a:ext cx="4921043" cy="132055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Century Gothic"/>
                <a:cs typeface="Century Gothic"/>
              </a:rPr>
              <a:t>Axel Pawlik, Secretary</a:t>
            </a:r>
          </a:p>
          <a:p>
            <a:pPr algn="l"/>
            <a:r>
              <a:rPr lang="en-US" sz="2000" dirty="0" smtClean="0">
                <a:latin typeface="Century Gothic"/>
                <a:cs typeface="Century Gothic"/>
              </a:rPr>
              <a:t>RIPE </a:t>
            </a:r>
            <a:r>
              <a:rPr lang="en-US" sz="2000" dirty="0" smtClean="0">
                <a:latin typeface="Century Gothic"/>
                <a:cs typeface="Century Gothic"/>
              </a:rPr>
              <a:t>69, November 2014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1640" y="2492896"/>
            <a:ext cx="6840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Century Gothic"/>
                <a:cs typeface="Century Gothic"/>
              </a:rPr>
              <a:t>To be the flagship and global leader for collaborative Internet number resource management as a central element of an open, stable and secure </a:t>
            </a:r>
            <a:r>
              <a:rPr lang="en-US" sz="2800" b="1" dirty="0" smtClean="0">
                <a:latin typeface="Century Gothic"/>
                <a:cs typeface="Century Gothic"/>
              </a:rPr>
              <a:t>Internet</a:t>
            </a:r>
            <a:endParaRPr lang="en-US" sz="2800" b="1" dirty="0">
              <a:latin typeface="Century Gothic"/>
              <a:cs typeface="Century Gothic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67544" y="2276872"/>
            <a:ext cx="78488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miter lim="800000"/>
            <a:headEnd type="none" w="sm" len="sm"/>
            <a:tailEnd type="triangl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1577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Developments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New ASO Website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Developed by CCG staff</a:t>
            </a:r>
          </a:p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RIR Governance Matrix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C</a:t>
            </a:r>
            <a:r>
              <a:rPr lang="en-US" sz="23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omparative </a:t>
            </a:r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overview of the governance frameworks of the RIRs</a:t>
            </a:r>
          </a:p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NRO Website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New content on IANA </a:t>
            </a:r>
            <a:r>
              <a:rPr lang="en-US" sz="23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oversight transition</a:t>
            </a:r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Background </a:t>
            </a:r>
            <a:r>
              <a:rPr lang="en-US" sz="23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information </a:t>
            </a:r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on IANA </a:t>
            </a:r>
            <a:r>
              <a:rPr lang="en-US" sz="23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services</a:t>
            </a:r>
            <a:endParaRPr lang="en-US" sz="2300" dirty="0">
              <a:solidFill>
                <a:srgbClr val="000000"/>
              </a:solidFill>
              <a:latin typeface="Century Gothic"/>
              <a:ea typeface="ＭＳ Ｐゴシック" pitchFamily="-112" charset="-128"/>
              <a:cs typeface="Century Gothic"/>
            </a:endParaRPr>
          </a:p>
          <a:p>
            <a:pPr lvl="2">
              <a:lnSpc>
                <a:spcPct val="90000"/>
              </a:lnSpc>
            </a:pPr>
            <a:r>
              <a:rPr lang="en-US" sz="23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RIR consultation timeline</a:t>
            </a:r>
          </a:p>
          <a:p>
            <a:pPr lvl="2">
              <a:lnSpc>
                <a:spcPct val="90000"/>
              </a:lnSpc>
            </a:pPr>
            <a:r>
              <a:rPr lang="en-US" sz="23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  <a:hlinkClick r:id="rId3"/>
              </a:rPr>
              <a:t>http://www.nro.net/iana-oversight</a:t>
            </a:r>
            <a:r>
              <a:rPr lang="en-US" sz="23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en-US" sz="23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CRISP Team</a:t>
            </a:r>
          </a:p>
          <a:p>
            <a:pPr lvl="2">
              <a:lnSpc>
                <a:spcPct val="90000"/>
              </a:lnSpc>
            </a:pPr>
            <a:r>
              <a:rPr lang="en-US" sz="23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  <a:hlinkClick r:id="rId4"/>
              </a:rPr>
              <a:t>http://www.nro.net/crisp-team</a:t>
            </a:r>
            <a:endParaRPr lang="en-US" sz="2300" dirty="0" smtClean="0">
              <a:solidFill>
                <a:srgbClr val="000000"/>
              </a:solidFill>
              <a:latin typeface="Century Gothic"/>
              <a:ea typeface="ＭＳ Ｐゴシック" pitchFamily="-112" charset="-128"/>
              <a:cs typeface="Century Gothic"/>
            </a:endParaRPr>
          </a:p>
          <a:p>
            <a:pPr lvl="2">
              <a:lnSpc>
                <a:spcPct val="90000"/>
              </a:lnSpc>
            </a:pPr>
            <a:endParaRPr lang="en-US" sz="2300" dirty="0">
              <a:solidFill>
                <a:srgbClr val="000000"/>
              </a:solidFill>
              <a:latin typeface="Century Gothic"/>
              <a:ea typeface="ＭＳ Ｐゴシック" pitchFamily="-112" charset="-128"/>
              <a:cs typeface="Century Gothic"/>
            </a:endParaRPr>
          </a:p>
          <a:p>
            <a:endParaRPr lang="en-US" dirty="0" smtClean="0">
              <a:latin typeface="Century Gothic"/>
              <a:cs typeface="Century Gothic"/>
            </a:endParaRPr>
          </a:p>
          <a:p>
            <a:endParaRPr lang="en-US" dirty="0" smtClean="0">
              <a:latin typeface="Century Gothic"/>
              <a:cs typeface="Century Gothic"/>
            </a:endParaRPr>
          </a:p>
          <a:p>
            <a:pPr lvl="1"/>
            <a:endParaRPr lang="en-US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7144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"/>
            </a:endParaRPr>
          </a:p>
          <a:p>
            <a:r>
              <a:rPr lang="en-US" dirty="0" smtClean="0">
                <a:hlinkClick r:id="rId3"/>
              </a:rPr>
              <a:t>http://www.nro.net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926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NRO Introduction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What is the NRO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Key Focus </a:t>
            </a:r>
            <a:r>
              <a:rPr lang="en-US" sz="27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Areas</a:t>
            </a:r>
            <a:endParaRPr lang="en-US" sz="2700" dirty="0">
              <a:solidFill>
                <a:srgbClr val="000000"/>
              </a:solidFill>
              <a:latin typeface="Century Gothic"/>
              <a:ea typeface="ＭＳ Ｐゴシック" pitchFamily="-112" charset="-128"/>
              <a:cs typeface="Century Gothic"/>
            </a:endParaRP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NRO in 2014 &amp; Finance</a:t>
            </a:r>
          </a:p>
          <a:p>
            <a:pPr>
              <a:lnSpc>
                <a:spcPct val="90000"/>
              </a:lnSpc>
            </a:pPr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NRO Activities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Internet Governance Forum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NRO Correspondence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Global Engagement</a:t>
            </a:r>
          </a:p>
          <a:p>
            <a:pPr lvl="1">
              <a:lnSpc>
                <a:spcPct val="90000"/>
              </a:lnSpc>
            </a:pPr>
            <a:r>
              <a:rPr lang="en-US" sz="27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Other Developments</a:t>
            </a:r>
          </a:p>
        </p:txBody>
      </p:sp>
    </p:spTree>
    <p:extLst>
      <p:ext uri="{BB962C8B-B14F-4D97-AF65-F5344CB8AC3E}">
        <p14:creationId xmlns:p14="http://schemas.microsoft.com/office/powerpoint/2010/main" val="2418154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NRO?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Number Resource Organization</a:t>
            </a:r>
          </a:p>
          <a:p>
            <a:pPr lvl="1"/>
            <a:r>
              <a:rPr lang="en-US" sz="2500" dirty="0">
                <a:latin typeface="Century Gothic"/>
                <a:cs typeface="Century Gothic"/>
              </a:rPr>
              <a:t>NRO </a:t>
            </a:r>
            <a:r>
              <a:rPr lang="en-US" sz="2500" dirty="0" err="1">
                <a:latin typeface="Century Gothic"/>
                <a:cs typeface="Century Gothic"/>
              </a:rPr>
              <a:t>MoU</a:t>
            </a:r>
            <a:r>
              <a:rPr lang="en-US" sz="2500" dirty="0">
                <a:latin typeface="Century Gothic"/>
                <a:cs typeface="Century Gothic"/>
              </a:rPr>
              <a:t>, 24 Oct </a:t>
            </a:r>
            <a:r>
              <a:rPr lang="en-US" sz="2500" dirty="0" smtClean="0">
                <a:latin typeface="Century Gothic"/>
                <a:cs typeface="Century Gothic"/>
              </a:rPr>
              <a:t>2003.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Lightweight, unincorporated association.</a:t>
            </a:r>
          </a:p>
          <a:p>
            <a:pPr marL="457200" lvl="1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Mission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Provide </a:t>
            </a:r>
            <a:r>
              <a:rPr lang="en-US" sz="2500" dirty="0">
                <a:latin typeface="Century Gothic"/>
                <a:cs typeface="Century Gothic"/>
              </a:rPr>
              <a:t>and </a:t>
            </a:r>
            <a:r>
              <a:rPr lang="en-US" sz="2500" dirty="0" smtClean="0">
                <a:latin typeface="Century Gothic"/>
                <a:cs typeface="Century Gothic"/>
              </a:rPr>
              <a:t>promote </a:t>
            </a:r>
            <a:r>
              <a:rPr lang="en-US" sz="2500" dirty="0">
                <a:latin typeface="Century Gothic"/>
                <a:cs typeface="Century Gothic"/>
              </a:rPr>
              <a:t>a </a:t>
            </a:r>
            <a:r>
              <a:rPr lang="en-US" sz="2500" b="1" dirty="0">
                <a:latin typeface="Century Gothic"/>
                <a:cs typeface="Century Gothic"/>
              </a:rPr>
              <a:t>coordinated Internet number registry </a:t>
            </a:r>
            <a:r>
              <a:rPr lang="en-US" sz="2500" b="1" dirty="0" smtClean="0">
                <a:latin typeface="Century Gothic"/>
                <a:cs typeface="Century Gothic"/>
              </a:rPr>
              <a:t>system</a:t>
            </a:r>
            <a:r>
              <a:rPr lang="en-US" sz="2500" dirty="0">
                <a:latin typeface="Century Gothic"/>
                <a:cs typeface="Century Gothic"/>
              </a:rPr>
              <a:t>;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Promote the </a:t>
            </a:r>
            <a:r>
              <a:rPr lang="en-US" sz="2500" b="1" dirty="0">
                <a:latin typeface="Century Gothic"/>
                <a:cs typeface="Century Gothic"/>
              </a:rPr>
              <a:t>multi-stakeholder </a:t>
            </a:r>
            <a:r>
              <a:rPr lang="en-US" sz="2500" dirty="0">
                <a:latin typeface="Century Gothic"/>
                <a:cs typeface="Century Gothic"/>
              </a:rPr>
              <a:t>model and </a:t>
            </a:r>
            <a:r>
              <a:rPr lang="en-US" sz="2500" b="1" dirty="0">
                <a:latin typeface="Century Gothic"/>
                <a:cs typeface="Century Gothic"/>
              </a:rPr>
              <a:t>bottom-up </a:t>
            </a:r>
            <a:r>
              <a:rPr lang="en-US" sz="2500" dirty="0" smtClean="0">
                <a:latin typeface="Century Gothic"/>
                <a:cs typeface="Century Gothic"/>
              </a:rPr>
              <a:t>policy development </a:t>
            </a:r>
            <a:r>
              <a:rPr lang="en-US" sz="2500" dirty="0">
                <a:latin typeface="Century Gothic"/>
                <a:cs typeface="Century Gothic"/>
              </a:rPr>
              <a:t>process in Internet governance;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Coordinate </a:t>
            </a:r>
            <a:r>
              <a:rPr lang="en-US" sz="2500" dirty="0">
                <a:latin typeface="Century Gothic"/>
                <a:cs typeface="Century Gothic"/>
              </a:rPr>
              <a:t>and </a:t>
            </a:r>
            <a:r>
              <a:rPr lang="en-US" sz="2500" dirty="0" smtClean="0">
                <a:latin typeface="Century Gothic"/>
                <a:cs typeface="Century Gothic"/>
              </a:rPr>
              <a:t>support </a:t>
            </a:r>
            <a:r>
              <a:rPr lang="en-US" sz="2500" b="1" dirty="0">
                <a:latin typeface="Century Gothic"/>
                <a:cs typeface="Century Gothic"/>
              </a:rPr>
              <a:t>joint activities </a:t>
            </a:r>
            <a:r>
              <a:rPr lang="en-US" sz="2500" dirty="0">
                <a:latin typeface="Century Gothic"/>
                <a:cs typeface="Century Gothic"/>
              </a:rPr>
              <a:t>of the </a:t>
            </a:r>
            <a:r>
              <a:rPr lang="en-US" sz="2500" dirty="0" smtClean="0">
                <a:latin typeface="Century Gothic"/>
                <a:cs typeface="Century Gothic"/>
              </a:rPr>
              <a:t>RIRs;</a:t>
            </a:r>
            <a:endParaRPr lang="en-US" sz="2500" dirty="0">
              <a:latin typeface="Century Gothic"/>
              <a:cs typeface="Century Gothic"/>
            </a:endParaRP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Act as a </a:t>
            </a:r>
            <a:r>
              <a:rPr lang="en-US" sz="2500" b="1" dirty="0" smtClean="0">
                <a:latin typeface="Century Gothic"/>
                <a:cs typeface="Century Gothic"/>
              </a:rPr>
              <a:t>focal point </a:t>
            </a:r>
            <a:r>
              <a:rPr lang="en-US" sz="2500" dirty="0" smtClean="0">
                <a:latin typeface="Century Gothic"/>
                <a:cs typeface="Century Gothic"/>
              </a:rPr>
              <a:t>for input into the RIR system;</a:t>
            </a:r>
          </a:p>
          <a:p>
            <a:pPr lvl="1"/>
            <a:r>
              <a:rPr lang="en-US" sz="2500" dirty="0" smtClean="0">
                <a:latin typeface="Century Gothic"/>
                <a:cs typeface="Century Gothic"/>
              </a:rPr>
              <a:t>Fulfill the role of the ICANN Address Supporting </a:t>
            </a:r>
            <a:r>
              <a:rPr lang="en-US" sz="2500" dirty="0" err="1" smtClean="0">
                <a:latin typeface="Century Gothic"/>
                <a:cs typeface="Century Gothic"/>
              </a:rPr>
              <a:t>Organisation</a:t>
            </a:r>
            <a:r>
              <a:rPr lang="en-US" sz="2500" dirty="0" smtClean="0">
                <a:latin typeface="Century Gothic"/>
                <a:cs typeface="Century Gothic"/>
              </a:rPr>
              <a:t> (ASO).</a:t>
            </a:r>
          </a:p>
        </p:txBody>
      </p:sp>
    </p:spTree>
    <p:extLst>
      <p:ext uri="{BB962C8B-B14F-4D97-AF65-F5344CB8AC3E}">
        <p14:creationId xmlns:p14="http://schemas.microsoft.com/office/powerpoint/2010/main" val="185448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Key Focus Areas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Century Gothic"/>
                <a:cs typeface="Century Gothic"/>
              </a:rPr>
              <a:t>Support RIR </a:t>
            </a:r>
            <a:r>
              <a:rPr lang="en-US" sz="25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coordination.</a:t>
            </a:r>
            <a:endParaRPr lang="en-US" sz="25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r>
              <a:rPr lang="en-US" sz="2500" dirty="0" smtClean="0">
                <a:solidFill>
                  <a:srgbClr val="000000"/>
                </a:solidFill>
                <a:latin typeface="Century Gothic"/>
                <a:cs typeface="Century Gothic"/>
              </a:rPr>
              <a:t>Global collaboration and governance coordination.</a:t>
            </a:r>
          </a:p>
          <a:p>
            <a:r>
              <a:rPr lang="en-US" sz="2500" dirty="0" smtClean="0">
                <a:solidFill>
                  <a:srgbClr val="000000"/>
                </a:solidFill>
                <a:latin typeface="Century Gothic"/>
                <a:cs typeface="Century Gothic"/>
              </a:rPr>
              <a:t>Properly branding and reposition the NRO in its mission.</a:t>
            </a:r>
          </a:p>
          <a:p>
            <a:r>
              <a:rPr lang="en-US" sz="2500" dirty="0" smtClean="0">
                <a:solidFill>
                  <a:srgbClr val="000000"/>
                </a:solidFill>
                <a:latin typeface="Century Gothic"/>
                <a:cs typeface="Century Gothic"/>
              </a:rPr>
              <a:t>Monitor an contribute to global Internet governance </a:t>
            </a:r>
            <a:r>
              <a:rPr lang="en-US" sz="2500" dirty="0">
                <a:solidFill>
                  <a:srgbClr val="000000"/>
                </a:solidFill>
                <a:latin typeface="Century Gothic"/>
                <a:cs typeface="Century Gothic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entury Gothic"/>
                <a:cs typeface="Century Gothic"/>
              </a:rPr>
              <a:t>iscussions.</a:t>
            </a:r>
          </a:p>
        </p:txBody>
      </p:sp>
    </p:spTree>
    <p:extLst>
      <p:ext uri="{BB962C8B-B14F-4D97-AF65-F5344CB8AC3E}">
        <p14:creationId xmlns:p14="http://schemas.microsoft.com/office/powerpoint/2010/main" val="315977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in 2014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Executive committee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Adiel Akplogan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(Chair) - AFRINIC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Axel </a:t>
            </a:r>
            <a:r>
              <a:rPr lang="en-US" dirty="0" err="1">
                <a:latin typeface="Century Gothic"/>
                <a:cs typeface="Century Gothic"/>
              </a:rPr>
              <a:t>Pawlik</a:t>
            </a:r>
            <a:r>
              <a:rPr lang="en-US" dirty="0">
                <a:latin typeface="Century Gothic"/>
                <a:cs typeface="Century Gothic"/>
              </a:rPr>
              <a:t> (Secretary</a:t>
            </a:r>
            <a:r>
              <a:rPr lang="en-US" dirty="0" smtClean="0">
                <a:latin typeface="Century Gothic"/>
                <a:cs typeface="Century Gothic"/>
              </a:rPr>
              <a:t>) – RIPE NCC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Ernesto Majo (</a:t>
            </a:r>
            <a:r>
              <a:rPr lang="en-US" dirty="0">
                <a:latin typeface="Century Gothic"/>
                <a:cs typeface="Century Gothic"/>
              </a:rPr>
              <a:t>Treasurer</a:t>
            </a:r>
            <a:r>
              <a:rPr lang="en-US" dirty="0" smtClean="0">
                <a:latin typeface="Century Gothic"/>
                <a:cs typeface="Century Gothic"/>
              </a:rPr>
              <a:t>) - LACNIC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Paul Wilson - APNIC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John Curran - ARIN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Secretariat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Hosted by RIPE-NCC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Executive Secretary: </a:t>
            </a:r>
            <a:r>
              <a:rPr lang="en-US" b="1" dirty="0" smtClean="0">
                <a:latin typeface="Century Gothic"/>
                <a:cs typeface="Century Gothic"/>
              </a:rPr>
              <a:t>German Valdez </a:t>
            </a:r>
            <a:r>
              <a:rPr lang="en-US" dirty="0" smtClean="0">
                <a:latin typeface="Century Gothic"/>
                <a:cs typeface="Century Gothic"/>
              </a:rPr>
              <a:t>(since April 2013)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Coordination Groups</a:t>
            </a:r>
          </a:p>
          <a:p>
            <a:pPr lvl="1">
              <a:lnSpc>
                <a:spcPct val="130000"/>
              </a:lnSpc>
            </a:pPr>
            <a:r>
              <a:rPr lang="en-US" dirty="0" smtClean="0">
                <a:latin typeface="Century Gothic"/>
                <a:cs typeface="Century Gothic"/>
              </a:rPr>
              <a:t>CCG, PACG, ECG, RSCG, IPv6CG.</a:t>
            </a:r>
          </a:p>
          <a:p>
            <a:pPr lvl="2"/>
            <a:endParaRPr lang="en-US" dirty="0" smtClean="0">
              <a:latin typeface="Century Gothic"/>
              <a:cs typeface="Century Gothic"/>
            </a:endParaRPr>
          </a:p>
          <a:p>
            <a:pPr lvl="1"/>
            <a:endParaRPr lang="en-US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4095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Finances</a:t>
            </a:r>
            <a:endParaRPr lang="en-US" dirty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Expenses</a:t>
            </a:r>
          </a:p>
          <a:p>
            <a:pPr lvl="1"/>
            <a:r>
              <a:rPr lang="en-US" dirty="0">
                <a:latin typeface="Century Gothic"/>
                <a:cs typeface="Century Gothic"/>
              </a:rPr>
              <a:t>Staff </a:t>
            </a:r>
            <a:r>
              <a:rPr lang="en-US" dirty="0" smtClean="0">
                <a:latin typeface="Century Gothic"/>
                <a:cs typeface="Century Gothic"/>
              </a:rPr>
              <a:t>cost.</a:t>
            </a:r>
            <a:endParaRPr lang="en-US" dirty="0">
              <a:latin typeface="Century Gothic"/>
              <a:cs typeface="Century Gothic"/>
            </a:endParaRPr>
          </a:p>
          <a:p>
            <a:pPr lvl="1"/>
            <a:r>
              <a:rPr lang="en-US" dirty="0">
                <a:latin typeface="Century Gothic"/>
                <a:cs typeface="Century Gothic"/>
              </a:rPr>
              <a:t>Travel </a:t>
            </a:r>
            <a:r>
              <a:rPr lang="en-US" dirty="0" smtClean="0">
                <a:latin typeface="Century Gothic"/>
                <a:cs typeface="Century Gothic"/>
              </a:rPr>
              <a:t>(ASO AC </a:t>
            </a:r>
            <a:r>
              <a:rPr lang="en-US" dirty="0">
                <a:latin typeface="Century Gothic"/>
                <a:cs typeface="Century Gothic"/>
              </a:rPr>
              <a:t>and </a:t>
            </a:r>
            <a:r>
              <a:rPr lang="en-US" dirty="0" smtClean="0">
                <a:latin typeface="Century Gothic"/>
                <a:cs typeface="Century Gothic"/>
              </a:rPr>
              <a:t>Executive Sec).</a:t>
            </a:r>
            <a:endParaRPr lang="en-US" dirty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Communications and outreach.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Contribution to ICANN.</a:t>
            </a:r>
          </a:p>
          <a:p>
            <a:pPr lvl="2"/>
            <a:r>
              <a:rPr lang="en-US" dirty="0" smtClean="0">
                <a:latin typeface="Century Gothic"/>
                <a:cs typeface="Century Gothic"/>
              </a:rPr>
              <a:t>Remains at $823,000 per annum</a:t>
            </a:r>
            <a:br>
              <a:rPr lang="en-US" dirty="0" smtClean="0">
                <a:latin typeface="Century Gothic"/>
                <a:cs typeface="Century Gothic"/>
              </a:rPr>
            </a:br>
            <a:r>
              <a:rPr lang="en-US" dirty="0" smtClean="0">
                <a:latin typeface="Century Gothic"/>
                <a:cs typeface="Century Gothic"/>
              </a:rPr>
              <a:t>.</a:t>
            </a:r>
          </a:p>
          <a:p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Budget</a:t>
            </a:r>
            <a:r>
              <a:rPr lang="en-US" b="1" dirty="0">
                <a:latin typeface="Century Gothic"/>
                <a:cs typeface="Century Gothic"/>
              </a:rPr>
              <a:t> </a:t>
            </a:r>
            <a:endParaRPr lang="en-US" b="1" dirty="0" smtClean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Shared </a:t>
            </a:r>
            <a:r>
              <a:rPr lang="en-US" dirty="0">
                <a:latin typeface="Century Gothic"/>
                <a:cs typeface="Century Gothic"/>
              </a:rPr>
              <a:t>p</a:t>
            </a:r>
            <a:r>
              <a:rPr lang="en-US" dirty="0" smtClean="0">
                <a:latin typeface="Century Gothic"/>
                <a:cs typeface="Century Gothic"/>
              </a:rPr>
              <a:t>roportionally based on </a:t>
            </a:r>
            <a:r>
              <a:rPr lang="en-US" dirty="0">
                <a:latin typeface="Century Gothic"/>
                <a:cs typeface="Century Gothic"/>
              </a:rPr>
              <a:t>registration services </a:t>
            </a:r>
            <a:r>
              <a:rPr lang="en-US" dirty="0" smtClean="0">
                <a:latin typeface="Century Gothic"/>
                <a:cs typeface="Century Gothic"/>
              </a:rPr>
              <a:t>revenue.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9767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Internet Governance Forum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Representation in the IGF </a:t>
            </a:r>
            <a:r>
              <a:rPr lang="en-US" sz="2700" b="1" dirty="0" smtClean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MAG 2014</a:t>
            </a:r>
            <a:endParaRPr lang="en-US" sz="2700" b="1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lvl="2"/>
            <a:r>
              <a:rPr lang="en-US" dirty="0" smtClean="0">
                <a:latin typeface="Century Gothic"/>
                <a:cs typeface="Century Gothic"/>
              </a:rPr>
              <a:t>Paul </a:t>
            </a:r>
            <a:r>
              <a:rPr lang="en-US" dirty="0">
                <a:latin typeface="Century Gothic"/>
                <a:cs typeface="Century Gothic"/>
              </a:rPr>
              <a:t>Wilson, Paul </a:t>
            </a:r>
            <a:r>
              <a:rPr lang="en-US" dirty="0" err="1">
                <a:latin typeface="Century Gothic"/>
                <a:cs typeface="Century Gothic"/>
              </a:rPr>
              <a:t>Rendek</a:t>
            </a:r>
            <a:endParaRPr lang="en-US" dirty="0" smtClean="0">
              <a:latin typeface="Century Gothic"/>
              <a:cs typeface="Century Gothic"/>
            </a:endParaRPr>
          </a:p>
          <a:p>
            <a:pPr>
              <a:lnSpc>
                <a:spcPct val="130000"/>
              </a:lnSpc>
            </a:pPr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Participation in the 9th IGF in Istanbul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NRO contributes annually 100K USD.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NRO Booth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NRO Brochure Cooperation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IPv6 Around the World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IANA Oversight </a:t>
            </a:r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ostcard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RIR staff participation in several workshops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lvl="2"/>
            <a:endParaRPr lang="en-US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lvl="1"/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1202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NRO Correspondence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Response to ICANN/IANA on: </a:t>
            </a:r>
          </a:p>
          <a:p>
            <a:pPr lvl="1"/>
            <a:r>
              <a:rPr lang="en-US" dirty="0">
                <a:latin typeface="Century Gothic"/>
                <a:cs typeface="Century Gothic"/>
              </a:rPr>
              <a:t>Enhancing ICANN’s Accountability.</a:t>
            </a:r>
          </a:p>
          <a:p>
            <a:pPr lvl="1"/>
            <a:r>
              <a:rPr lang="en-US" dirty="0">
                <a:latin typeface="Century Gothic"/>
                <a:cs typeface="Century Gothic"/>
              </a:rPr>
              <a:t>Transition of NTIA’s Stewardship of the IANA Functions</a:t>
            </a:r>
          </a:p>
          <a:p>
            <a:pPr lvl="2"/>
            <a:r>
              <a:rPr lang="en-US" dirty="0">
                <a:latin typeface="Century Gothic"/>
                <a:cs typeface="Century Gothic"/>
              </a:rPr>
              <a:t>Support of a coordination group to drive the process</a:t>
            </a:r>
          </a:p>
          <a:p>
            <a:pPr lvl="2"/>
            <a:r>
              <a:rPr lang="en-US" dirty="0">
                <a:latin typeface="Century Gothic"/>
                <a:cs typeface="Century Gothic"/>
              </a:rPr>
              <a:t>Consultation based on the 3 communities affected by IANA services </a:t>
            </a:r>
          </a:p>
          <a:p>
            <a:pPr lvl="2"/>
            <a:r>
              <a:rPr lang="en-US" dirty="0">
                <a:latin typeface="Century Gothic"/>
                <a:cs typeface="Century Gothic"/>
              </a:rPr>
              <a:t>Exclude IANA PDP</a:t>
            </a:r>
          </a:p>
          <a:p>
            <a:pPr lvl="1"/>
            <a:r>
              <a:rPr lang="en-US" dirty="0">
                <a:latin typeface="Century Gothic"/>
                <a:cs typeface="Century Gothic"/>
              </a:rPr>
              <a:t>Letter to ICANN on ASO/NRO participation in ICANN </a:t>
            </a:r>
            <a:r>
              <a:rPr lang="en-US" dirty="0" smtClean="0">
                <a:latin typeface="Century Gothic"/>
                <a:cs typeface="Century Gothic"/>
              </a:rPr>
              <a:t>meetings</a:t>
            </a:r>
            <a:endParaRPr lang="en-US" dirty="0">
              <a:latin typeface="Century Gothic"/>
              <a:cs typeface="Century Gothic"/>
            </a:endParaRPr>
          </a:p>
          <a:p>
            <a:pPr lvl="2"/>
            <a:r>
              <a:rPr lang="en-US" dirty="0">
                <a:latin typeface="Century Gothic"/>
                <a:cs typeface="Century Gothic"/>
              </a:rPr>
              <a:t>Reinstate ASO/NRO report in plenary</a:t>
            </a:r>
          </a:p>
          <a:p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World Telecommunications Policy Forum (WTPF)</a:t>
            </a:r>
          </a:p>
          <a:p>
            <a:pPr lvl="1"/>
            <a:r>
              <a:rPr lang="en-US" dirty="0">
                <a:latin typeface="Century Gothic"/>
                <a:cs typeface="Century Gothic"/>
              </a:rPr>
              <a:t>Call for more openness, and greater attention to IPv6 Deployment</a:t>
            </a:r>
          </a:p>
          <a:p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  <a:hlinkClick r:id="rId3"/>
              </a:rPr>
              <a:t>http://www.nro.net/documents</a:t>
            </a:r>
            <a:endParaRPr lang="en-US" sz="2700" b="1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lvl="1"/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82594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3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ICANN Discussions</a:t>
            </a:r>
          </a:p>
          <a:p>
            <a:pPr lvl="1"/>
            <a:r>
              <a:rPr lang="en-US" sz="2300" dirty="0">
                <a:latin typeface="Century Gothic"/>
                <a:ea typeface="ＭＳ Ｐゴシック" pitchFamily="-112" charset="-128"/>
                <a:cs typeface="Century Gothic"/>
              </a:rPr>
              <a:t>IANA Oversight Transition</a:t>
            </a:r>
          </a:p>
          <a:p>
            <a:pPr lvl="2"/>
            <a:r>
              <a:rPr lang="en-US" sz="2300" dirty="0">
                <a:latin typeface="Century Gothic"/>
                <a:ea typeface="ＭＳ Ｐゴシック" pitchFamily="-112" charset="-128"/>
                <a:cs typeface="Century Gothic"/>
              </a:rPr>
              <a:t>Adiel </a:t>
            </a:r>
            <a:r>
              <a:rPr lang="en-US" sz="2300" dirty="0" err="1">
                <a:latin typeface="Century Gothic"/>
                <a:ea typeface="ＭＳ Ｐゴシック" pitchFamily="-112" charset="-128"/>
                <a:cs typeface="Century Gothic"/>
              </a:rPr>
              <a:t>Akplogan</a:t>
            </a:r>
            <a:r>
              <a:rPr lang="en-US" sz="2300" dirty="0">
                <a:latin typeface="Century Gothic"/>
                <a:ea typeface="ＭＳ Ｐゴシック" pitchFamily="-112" charset="-128"/>
                <a:cs typeface="Century Gothic"/>
              </a:rPr>
              <a:t> and Paul Wilson members of ICG</a:t>
            </a:r>
          </a:p>
          <a:p>
            <a:pPr lvl="1"/>
            <a:r>
              <a:rPr lang="en-US" sz="2300" dirty="0">
                <a:latin typeface="Century Gothic"/>
                <a:ea typeface="ＭＳ Ｐゴシック" pitchFamily="-112" charset="-128"/>
                <a:cs typeface="Century Gothic"/>
              </a:rPr>
              <a:t>Coordination with ICANN Vice Presidents</a:t>
            </a:r>
          </a:p>
          <a:p>
            <a:r>
              <a:rPr lang="en-US" sz="2300" b="1" dirty="0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I* Collaboration</a:t>
            </a:r>
          </a:p>
          <a:p>
            <a:pPr lvl="1"/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Sao Paulo NET Mundial Statement</a:t>
            </a:r>
          </a:p>
          <a:p>
            <a:pPr lvl="1"/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Future of IANA Services</a:t>
            </a:r>
          </a:p>
          <a:p>
            <a:r>
              <a:rPr lang="en-US" sz="2300" b="1" dirty="0" err="1">
                <a:solidFill>
                  <a:schemeClr val="tx2">
                    <a:lumMod val="75000"/>
                  </a:schemeClr>
                </a:solidFill>
                <a:latin typeface="Century Gothic"/>
                <a:cs typeface="Century Gothic"/>
              </a:rPr>
              <a:t>NETmundial</a:t>
            </a:r>
            <a:endParaRPr lang="en-US" sz="2300" b="1" dirty="0">
              <a:solidFill>
                <a:schemeClr val="tx2">
                  <a:lumMod val="75000"/>
                </a:schemeClr>
              </a:solidFill>
              <a:latin typeface="Century Gothic"/>
              <a:cs typeface="Century Gothic"/>
            </a:endParaRPr>
          </a:p>
          <a:p>
            <a:pPr lvl="1"/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NRO Active Participation</a:t>
            </a:r>
          </a:p>
          <a:p>
            <a:pPr lvl="2"/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Executive </a:t>
            </a:r>
            <a:r>
              <a:rPr lang="en-US" sz="2300" dirty="0" err="1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Multistakeholder</a:t>
            </a:r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 Committee (Raul </a:t>
            </a:r>
            <a:r>
              <a:rPr lang="en-US" sz="2300" dirty="0" err="1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Echeberria</a:t>
            </a:r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, </a:t>
            </a:r>
            <a:r>
              <a:rPr lang="en-US" sz="2300" dirty="0" err="1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Maemura</a:t>
            </a:r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Akinori</a:t>
            </a:r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)</a:t>
            </a:r>
          </a:p>
          <a:p>
            <a:pPr lvl="2"/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NRO Contribution to </a:t>
            </a:r>
            <a:r>
              <a:rPr lang="en-US" sz="2300" dirty="0" err="1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NETmundial</a:t>
            </a:r>
            <a:r>
              <a:rPr lang="en-US" sz="2300" dirty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 </a:t>
            </a:r>
            <a:endParaRPr lang="en-US" sz="2300" dirty="0" smtClean="0">
              <a:solidFill>
                <a:srgbClr val="000000"/>
              </a:solidFill>
              <a:latin typeface="Century Gothic"/>
              <a:ea typeface="ＭＳ Ｐゴシック" pitchFamily="-112" charset="-128"/>
              <a:cs typeface="Century Gothic"/>
            </a:endParaRPr>
          </a:p>
          <a:p>
            <a:pPr lvl="2"/>
            <a:r>
              <a:rPr lang="en-US" sz="23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1/Net Coordination (Adiel </a:t>
            </a:r>
            <a:r>
              <a:rPr lang="en-US" sz="2300" dirty="0" err="1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Akpolgan</a:t>
            </a:r>
            <a:r>
              <a:rPr lang="en-US" sz="2300" dirty="0" smtClean="0">
                <a:solidFill>
                  <a:srgbClr val="000000"/>
                </a:solidFill>
                <a:latin typeface="Century Gothic"/>
                <a:ea typeface="ＭＳ Ｐゴシック" pitchFamily="-112" charset="-128"/>
                <a:cs typeface="Century Gothic"/>
              </a:rPr>
              <a:t>)</a:t>
            </a:r>
            <a:endParaRPr lang="en-US" sz="2300" dirty="0">
              <a:solidFill>
                <a:srgbClr val="000000"/>
              </a:solidFill>
              <a:latin typeface="Century Gothic"/>
              <a:ea typeface="ＭＳ Ｐゴシック" pitchFamily="-112" charset="-128"/>
              <a:cs typeface="Century Gothic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0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RO-template">
  <a:themeElements>
    <a:clrScheme name="NRO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D4D4D4"/>
      </a:accent1>
      <a:accent2>
        <a:srgbClr val="0000D4"/>
      </a:accent2>
      <a:accent3>
        <a:srgbClr val="FFFFFF"/>
      </a:accent3>
      <a:accent4>
        <a:srgbClr val="000000"/>
      </a:accent4>
      <a:accent5>
        <a:srgbClr val="E6E6E6"/>
      </a:accent5>
      <a:accent6>
        <a:srgbClr val="0000C0"/>
      </a:accent6>
      <a:hlink>
        <a:srgbClr val="D40000"/>
      </a:hlink>
      <a:folHlink>
        <a:srgbClr val="00D400"/>
      </a:folHlink>
    </a:clrScheme>
    <a:fontScheme name="NR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NRO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7360</TotalTime>
  <Words>806</Words>
  <Application>Microsoft Macintosh PowerPoint</Application>
  <PresentationFormat>On-screen Show (4:3)</PresentationFormat>
  <Paragraphs>149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NRO-template</vt:lpstr>
      <vt:lpstr>NRO Update</vt:lpstr>
      <vt:lpstr>Presentation Summary</vt:lpstr>
      <vt:lpstr>What is the NRO?</vt:lpstr>
      <vt:lpstr>NRO Key Focus Areas</vt:lpstr>
      <vt:lpstr>NRO in 2014</vt:lpstr>
      <vt:lpstr>NRO Finances</vt:lpstr>
      <vt:lpstr>      Internet Governance Forum</vt:lpstr>
      <vt:lpstr>NRO Correspondence</vt:lpstr>
      <vt:lpstr>Global Engagement</vt:lpstr>
      <vt:lpstr>Other Developments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Rebekah</dc:creator>
  <cp:lastModifiedBy>Axel Pawlik</cp:lastModifiedBy>
  <cp:revision>154</cp:revision>
  <dcterms:created xsi:type="dcterms:W3CDTF">2011-12-06T02:23:30Z</dcterms:created>
  <dcterms:modified xsi:type="dcterms:W3CDTF">2014-11-07T08:51:31Z</dcterms:modified>
</cp:coreProperties>
</file>