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handoutMasterIdLst>
    <p:handoutMasterId r:id="rId23"/>
  </p:handoutMasterIdLst>
  <p:sldIdLst>
    <p:sldId id="256" r:id="rId2"/>
    <p:sldId id="315" r:id="rId3"/>
    <p:sldId id="294" r:id="rId4"/>
    <p:sldId id="320" r:id="rId5"/>
    <p:sldId id="324" r:id="rId6"/>
    <p:sldId id="336" r:id="rId7"/>
    <p:sldId id="327" r:id="rId8"/>
    <p:sldId id="332" r:id="rId9"/>
    <p:sldId id="328" r:id="rId10"/>
    <p:sldId id="329" r:id="rId11"/>
    <p:sldId id="330" r:id="rId12"/>
    <p:sldId id="312" r:id="rId13"/>
    <p:sldId id="334" r:id="rId14"/>
    <p:sldId id="314" r:id="rId15"/>
    <p:sldId id="338" r:id="rId16"/>
    <p:sldId id="337" r:id="rId17"/>
    <p:sldId id="335" r:id="rId18"/>
    <p:sldId id="340" r:id="rId19"/>
    <p:sldId id="339" r:id="rId20"/>
    <p:sldId id="283"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thony Hodge" initial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76A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8" autoAdjust="0"/>
    <p:restoredTop sz="80664" autoAdjust="0"/>
  </p:normalViewPr>
  <p:slideViewPr>
    <p:cSldViewPr>
      <p:cViewPr>
        <p:scale>
          <a:sx n="75" d="100"/>
          <a:sy n="75" d="100"/>
        </p:scale>
        <p:origin x="-1536" y="-80"/>
      </p:cViewPr>
      <p:guideLst>
        <p:guide orient="horz" pos="2160"/>
        <p:guide pos="2880"/>
      </p:guideLst>
    </p:cSldViewPr>
  </p:slideViewPr>
  <p:outlineViewPr>
    <p:cViewPr>
      <p:scale>
        <a:sx n="33" d="100"/>
        <a:sy n="33" d="100"/>
      </p:scale>
      <p:origin x="0" y="1272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195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commentAuthors" Target="commentAuthors.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0B03360-6055-2D4A-A97F-D41B1DE31A08}" type="datetimeFigureOut">
              <a:rPr lang="en-US" smtClean="0"/>
              <a:t>5/11/14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8422DF9-6102-C34D-9DB9-50F5B4C671F6}" type="slidenum">
              <a:rPr lang="en-US" smtClean="0"/>
              <a:t>‹#›</a:t>
            </a:fld>
            <a:endParaRPr lang="en-US"/>
          </a:p>
        </p:txBody>
      </p:sp>
    </p:spTree>
    <p:extLst>
      <p:ext uri="{BB962C8B-B14F-4D97-AF65-F5344CB8AC3E}">
        <p14:creationId xmlns:p14="http://schemas.microsoft.com/office/powerpoint/2010/main" val="18247749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B8F271-5F98-46CA-AAC1-4A518C6D5BFC}" type="datetimeFigureOut">
              <a:rPr lang="en-US" smtClean="0"/>
              <a:pPr/>
              <a:t>5/11/14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8F8903-81FD-4211-B7B6-D86D91762443}" type="slidenum">
              <a:rPr lang="en-US" smtClean="0"/>
              <a:pPr/>
              <a:t>‹#›</a:t>
            </a:fld>
            <a:endParaRPr lang="en-US"/>
          </a:p>
        </p:txBody>
      </p:sp>
    </p:spTree>
    <p:extLst>
      <p:ext uri="{BB962C8B-B14F-4D97-AF65-F5344CB8AC3E}">
        <p14:creationId xmlns:p14="http://schemas.microsoft.com/office/powerpoint/2010/main" val="4249399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sz="1200" kern="1200" dirty="0" smtClean="0">
              <a:solidFill>
                <a:schemeClr val="tx1"/>
              </a:solidFill>
              <a:effectLst/>
              <a:latin typeface="+mn-lt"/>
              <a:ea typeface="+mn-ea"/>
              <a:cs typeface="+mn-cs"/>
            </a:endParaRPr>
          </a:p>
          <a:p>
            <a:r>
              <a:rPr lang="en-US" sz="1200" kern="1200" dirty="0" smtClean="0">
                <a:solidFill>
                  <a:schemeClr val="tx1"/>
                </a:solidFill>
                <a:latin typeface="+mn-lt"/>
                <a:ea typeface="+mn-ea"/>
                <a:cs typeface="+mn-cs"/>
              </a:rPr>
              <a:t>Eduroam (education roaming) is a secure wireless server, developed for the international research and education community to support the mobility needs of staff, students and researchers.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initiative allows people from participating institutions to obtain Internet connectivity through wireless (</a:t>
            </a:r>
            <a:r>
              <a:rPr lang="en-US" sz="1200" kern="1200" dirty="0" err="1" smtClean="0">
                <a:solidFill>
                  <a:schemeClr val="tx1"/>
                </a:solidFill>
                <a:latin typeface="+mn-lt"/>
                <a:ea typeface="+mn-ea"/>
                <a:cs typeface="+mn-cs"/>
              </a:rPr>
              <a:t>wifi</a:t>
            </a:r>
            <a:r>
              <a:rPr lang="en-US" sz="1200" kern="1200" dirty="0" smtClean="0">
                <a:solidFill>
                  <a:schemeClr val="tx1"/>
                </a:solidFill>
                <a:latin typeface="+mn-lt"/>
                <a:ea typeface="+mn-ea"/>
                <a:cs typeface="+mn-cs"/>
              </a:rPr>
              <a:t>), on their home campus, around town and abroad. In fact thousands of locations in over 58 countries offer this </a:t>
            </a:r>
            <a:r>
              <a:rPr lang="en-US" sz="1200" kern="1200" smtClean="0">
                <a:solidFill>
                  <a:schemeClr val="tx1"/>
                </a:solidFill>
                <a:latin typeface="+mn-lt"/>
                <a:ea typeface="+mn-ea"/>
                <a:cs typeface="+mn-cs"/>
              </a:rPr>
              <a:t>service.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Find out how eduroam can benefit your </a:t>
            </a:r>
            <a:r>
              <a:rPr lang="en-US" sz="1200" kern="1200" dirty="0" err="1" smtClean="0">
                <a:solidFill>
                  <a:schemeClr val="tx1"/>
                </a:solidFill>
                <a:latin typeface="+mn-lt"/>
                <a:ea typeface="+mn-ea"/>
                <a:cs typeface="+mn-cs"/>
              </a:rPr>
              <a:t>organisation</a:t>
            </a:r>
            <a:r>
              <a:rPr lang="en-US" sz="1200" kern="1200" dirty="0" smtClean="0">
                <a:solidFill>
                  <a:schemeClr val="tx1"/>
                </a:solidFill>
                <a:latin typeface="+mn-lt"/>
                <a:ea typeface="+mn-ea"/>
                <a:cs typeface="+mn-cs"/>
              </a:rPr>
              <a:t>, what initiatives are operating from its birth place in Europe to development efforts in Latin America, Asia and Africa and how you can participate by bringing this service to your institution or even your country.</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Hi Laura, Brook</a:t>
            </a:r>
            <a:endParaRPr lang="en-US" dirty="0" smtClean="0"/>
          </a:p>
          <a:p>
            <a:r>
              <a:rPr lang="en-US" sz="1200" kern="1200" dirty="0" smtClean="0">
                <a:solidFill>
                  <a:schemeClr val="tx1"/>
                </a:solidFill>
                <a:effectLst/>
                <a:latin typeface="+mn-lt"/>
                <a:ea typeface="+mn-ea"/>
                <a:cs typeface="+mn-cs"/>
              </a:rPr>
              <a:t> </a:t>
            </a:r>
            <a:endParaRPr lang="en-US" dirty="0" smtClean="0"/>
          </a:p>
          <a:p>
            <a:r>
              <a:rPr lang="en-US" sz="1200" kern="1200" dirty="0" smtClean="0">
                <a:solidFill>
                  <a:schemeClr val="tx1"/>
                </a:solidFill>
                <a:effectLst/>
                <a:latin typeface="+mn-lt"/>
                <a:ea typeface="+mn-ea"/>
                <a:cs typeface="+mn-cs"/>
              </a:rPr>
              <a:t>As per Melanie’s e-mail I tried to identify topics that could be of interest to people attending and fit them into 60 min. So, my suggestion is to cover this topics, not necessary in that order:</a:t>
            </a:r>
            <a:endParaRPr lang="en-US" dirty="0" smtClean="0"/>
          </a:p>
          <a:p>
            <a:r>
              <a:rPr lang="en-US" sz="1200" kern="1200" dirty="0" smtClean="0">
                <a:solidFill>
                  <a:schemeClr val="tx1"/>
                </a:solidFill>
                <a:effectLst/>
                <a:latin typeface="+mn-lt"/>
                <a:ea typeface="+mn-ea"/>
                <a:cs typeface="+mn-cs"/>
              </a:rPr>
              <a:t> </a:t>
            </a:r>
            <a:endParaRPr lang="en-US" dirty="0" smtClean="0"/>
          </a:p>
          <a:p>
            <a:pPr lvl="0"/>
            <a:r>
              <a:rPr lang="en-US" sz="1100" kern="1200" dirty="0" smtClean="0">
                <a:solidFill>
                  <a:schemeClr val="tx1"/>
                </a:solidFill>
                <a:effectLst/>
                <a:latin typeface="+mn-lt"/>
                <a:ea typeface="+mn-ea"/>
                <a:cs typeface="+mn-cs"/>
              </a:rPr>
              <a:t>·</a:t>
            </a:r>
            <a:r>
              <a:rPr lang="en-US" sz="7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10 Years of eduroam – </a:t>
            </a:r>
            <a:r>
              <a:rPr lang="en-US" sz="1200" b="1" kern="1200" dirty="0" smtClean="0">
                <a:solidFill>
                  <a:schemeClr val="tx1"/>
                </a:solidFill>
                <a:effectLst/>
                <a:latin typeface="+mn-lt"/>
                <a:ea typeface="+mn-ea"/>
                <a:cs typeface="+mn-cs"/>
              </a:rPr>
              <a:t>10 min</a:t>
            </a:r>
            <a:endParaRPr lang="en-US" dirty="0" smtClean="0">
              <a:effectLst/>
            </a:endParaRPr>
          </a:p>
          <a:p>
            <a:pPr lvl="1"/>
            <a:r>
              <a:rPr lang="en-US" sz="1100" kern="1200" dirty="0" smtClean="0">
                <a:solidFill>
                  <a:schemeClr val="tx1"/>
                </a:solidFill>
                <a:effectLst/>
                <a:latin typeface="+mn-lt"/>
                <a:ea typeface="+mn-ea"/>
                <a:cs typeface="+mn-cs"/>
              </a:rPr>
              <a:t>o</a:t>
            </a:r>
            <a:r>
              <a:rPr lang="en-US" sz="7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Introduction</a:t>
            </a:r>
            <a:endParaRPr lang="en-US" dirty="0" smtClean="0">
              <a:effectLst/>
            </a:endParaRPr>
          </a:p>
          <a:p>
            <a:pPr lvl="1"/>
            <a:r>
              <a:rPr lang="en-US" sz="1100" kern="1200" dirty="0" smtClean="0">
                <a:solidFill>
                  <a:schemeClr val="tx1"/>
                </a:solidFill>
                <a:effectLst/>
                <a:latin typeface="+mn-lt"/>
                <a:ea typeface="+mn-ea"/>
                <a:cs typeface="+mn-cs"/>
              </a:rPr>
              <a:t>o</a:t>
            </a:r>
            <a:r>
              <a:rPr lang="en-US" sz="7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Numbers – Countries, Institution, </a:t>
            </a:r>
            <a:r>
              <a:rPr lang="en-US" sz="1200" kern="1200" dirty="0" err="1" smtClean="0">
                <a:solidFill>
                  <a:schemeClr val="tx1"/>
                </a:solidFill>
                <a:effectLst/>
                <a:latin typeface="+mn-lt"/>
                <a:ea typeface="+mn-ea"/>
                <a:cs typeface="+mn-cs"/>
              </a:rPr>
              <a:t>Unis</a:t>
            </a:r>
            <a:r>
              <a:rPr lang="en-US" sz="1200" kern="1200" dirty="0" smtClean="0">
                <a:solidFill>
                  <a:schemeClr val="tx1"/>
                </a:solidFill>
                <a:effectLst/>
                <a:latin typeface="+mn-lt"/>
                <a:ea typeface="+mn-ea"/>
                <a:cs typeface="+mn-cs"/>
              </a:rPr>
              <a:t>, AP, </a:t>
            </a:r>
            <a:r>
              <a:rPr lang="en-US" sz="1200" kern="1200" dirty="0" err="1" smtClean="0">
                <a:solidFill>
                  <a:schemeClr val="tx1"/>
                </a:solidFill>
                <a:effectLst/>
                <a:latin typeface="+mn-lt"/>
                <a:ea typeface="+mn-ea"/>
                <a:cs typeface="+mn-cs"/>
              </a:rPr>
              <a:t>WigleStats</a:t>
            </a:r>
            <a:r>
              <a:rPr lang="en-US" sz="1200" kern="1200" dirty="0" smtClean="0">
                <a:solidFill>
                  <a:schemeClr val="tx1"/>
                </a:solidFill>
                <a:effectLst/>
                <a:latin typeface="+mn-lt"/>
                <a:ea typeface="+mn-ea"/>
                <a:cs typeface="+mn-cs"/>
              </a:rPr>
              <a:t> …</a:t>
            </a:r>
          </a:p>
          <a:p>
            <a:pPr lvl="1"/>
            <a:r>
              <a:rPr lang="en-US" sz="1200" kern="1200" dirty="0" smtClean="0">
                <a:solidFill>
                  <a:schemeClr val="tx1"/>
                </a:solidFill>
                <a:effectLst/>
                <a:latin typeface="+mn-lt"/>
                <a:ea typeface="+mn-ea"/>
                <a:cs typeface="+mn-cs"/>
              </a:rPr>
              <a:t>58 territories</a:t>
            </a:r>
          </a:p>
          <a:p>
            <a:pPr lvl="1"/>
            <a:r>
              <a:rPr lang="en-US" sz="1200" kern="1200" dirty="0" smtClean="0">
                <a:solidFill>
                  <a:schemeClr val="tx1"/>
                </a:solidFill>
                <a:effectLst/>
                <a:latin typeface="+mn-lt"/>
                <a:ea typeface="+mn-ea"/>
                <a:cs typeface="+mn-cs"/>
              </a:rPr>
              <a:t>Xxx </a:t>
            </a:r>
            <a:r>
              <a:rPr lang="en-US" sz="1200" kern="1200" dirty="0" err="1" smtClean="0">
                <a:solidFill>
                  <a:schemeClr val="tx1"/>
                </a:solidFill>
                <a:effectLst/>
                <a:latin typeface="+mn-lt"/>
                <a:ea typeface="+mn-ea"/>
                <a:cs typeface="+mn-cs"/>
              </a:rPr>
              <a:t>unis</a:t>
            </a:r>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5000</a:t>
            </a:r>
            <a:r>
              <a:rPr lang="en-US" sz="1200" kern="1200" baseline="0" dirty="0" smtClean="0">
                <a:solidFill>
                  <a:schemeClr val="tx1"/>
                </a:solidFill>
                <a:effectLst/>
                <a:latin typeface="+mn-lt"/>
                <a:ea typeface="+mn-ea"/>
                <a:cs typeface="+mn-cs"/>
              </a:rPr>
              <a:t> locations (APs)</a:t>
            </a:r>
          </a:p>
          <a:p>
            <a:pPr lvl="1"/>
            <a:r>
              <a:rPr lang="en-US" sz="1200" kern="1200" baseline="0" dirty="0" err="1" smtClean="0">
                <a:solidFill>
                  <a:schemeClr val="tx1"/>
                </a:solidFill>
                <a:effectLst/>
                <a:latin typeface="+mn-lt"/>
                <a:ea typeface="+mn-ea"/>
                <a:cs typeface="+mn-cs"/>
              </a:rPr>
              <a:t>Wigle.net</a:t>
            </a:r>
            <a:r>
              <a:rPr lang="en-US" sz="1200" kern="1200" baseline="0" dirty="0" smtClean="0">
                <a:solidFill>
                  <a:schemeClr val="tx1"/>
                </a:solidFill>
                <a:effectLst/>
                <a:latin typeface="+mn-lt"/>
                <a:ea typeface="+mn-ea"/>
                <a:cs typeface="+mn-cs"/>
              </a:rPr>
              <a:t>/com Stats – 86k access points</a:t>
            </a:r>
          </a:p>
          <a:p>
            <a:pPr lvl="1"/>
            <a:endParaRPr lang="en-US" sz="1200" kern="1200" dirty="0" smtClean="0">
              <a:solidFill>
                <a:schemeClr val="tx1"/>
              </a:solidFill>
              <a:effectLst/>
              <a:latin typeface="+mn-lt"/>
              <a:ea typeface="+mn-ea"/>
              <a:cs typeface="+mn-cs"/>
            </a:endParaRPr>
          </a:p>
          <a:p>
            <a:pPr lvl="1"/>
            <a:endParaRPr lang="en-US" dirty="0" smtClean="0">
              <a:effectLst/>
            </a:endParaRPr>
          </a:p>
          <a:p>
            <a:pPr lvl="1"/>
            <a:r>
              <a:rPr lang="en-US" sz="1100" kern="1200" dirty="0" smtClean="0">
                <a:solidFill>
                  <a:schemeClr val="tx1"/>
                </a:solidFill>
                <a:effectLst/>
                <a:latin typeface="+mn-lt"/>
                <a:ea typeface="+mn-ea"/>
                <a:cs typeface="+mn-cs"/>
              </a:rPr>
              <a:t>o</a:t>
            </a:r>
            <a:r>
              <a:rPr lang="en-US" sz="7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Beyond Europe – expansion of eduroam to other continents</a:t>
            </a:r>
            <a:endParaRPr lang="en-US" dirty="0" smtClean="0">
              <a:effectLst/>
            </a:endParaRPr>
          </a:p>
          <a:p>
            <a:pPr lvl="1"/>
            <a:r>
              <a:rPr lang="en-US" sz="1100" kern="1200" dirty="0" smtClean="0">
                <a:solidFill>
                  <a:schemeClr val="tx1"/>
                </a:solidFill>
                <a:effectLst/>
                <a:latin typeface="+mn-lt"/>
                <a:ea typeface="+mn-ea"/>
                <a:cs typeface="+mn-cs"/>
              </a:rPr>
              <a:t>o</a:t>
            </a:r>
            <a:r>
              <a:rPr lang="en-US" sz="7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Coming soon - If there are new countries joining in, </a:t>
            </a:r>
            <a:r>
              <a:rPr lang="en-US" sz="1200" kern="1200" dirty="0" err="1" smtClean="0">
                <a:solidFill>
                  <a:schemeClr val="tx1"/>
                </a:solidFill>
                <a:effectLst/>
                <a:latin typeface="+mn-lt"/>
                <a:ea typeface="+mn-ea"/>
                <a:cs typeface="+mn-cs"/>
              </a:rPr>
              <a:t>Unis</a:t>
            </a:r>
            <a:r>
              <a:rPr lang="en-US" sz="1200" kern="1200" dirty="0" smtClean="0">
                <a:solidFill>
                  <a:schemeClr val="tx1"/>
                </a:solidFill>
                <a:effectLst/>
                <a:latin typeface="+mn-lt"/>
                <a:ea typeface="+mn-ea"/>
                <a:cs typeface="+mn-cs"/>
              </a:rPr>
              <a:t>… </a:t>
            </a:r>
            <a:endParaRPr lang="en-US" dirty="0" smtClean="0">
              <a:effectLst/>
            </a:endParaRPr>
          </a:p>
          <a:p>
            <a:pPr lvl="0"/>
            <a:r>
              <a:rPr lang="en-US" sz="1100" kern="1200" dirty="0" smtClean="0">
                <a:solidFill>
                  <a:schemeClr val="tx1"/>
                </a:solidFill>
                <a:effectLst/>
                <a:latin typeface="+mn-lt"/>
                <a:ea typeface="+mn-ea"/>
                <a:cs typeface="+mn-cs"/>
              </a:rPr>
              <a:t>·</a:t>
            </a:r>
            <a:r>
              <a:rPr lang="en-US" sz="7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Coming soon – features/technology CAT, eduroam installer  –   </a:t>
            </a:r>
            <a:r>
              <a:rPr lang="en-US" sz="1200" b="1" kern="1200" dirty="0" smtClean="0">
                <a:solidFill>
                  <a:schemeClr val="tx1"/>
                </a:solidFill>
                <a:effectLst/>
                <a:latin typeface="+mn-lt"/>
                <a:ea typeface="+mn-ea"/>
                <a:cs typeface="+mn-cs"/>
              </a:rPr>
              <a:t>10 minutes</a:t>
            </a:r>
            <a:r>
              <a:rPr lang="en-US" sz="1200" kern="1200" dirty="0" smtClean="0">
                <a:solidFill>
                  <a:schemeClr val="tx1"/>
                </a:solidFill>
                <a:effectLst/>
                <a:latin typeface="+mn-lt"/>
                <a:ea typeface="+mn-ea"/>
                <a:cs typeface="+mn-cs"/>
              </a:rPr>
              <a:t> </a:t>
            </a:r>
            <a:endParaRPr lang="en-US" dirty="0" smtClean="0">
              <a:effectLst/>
            </a:endParaRPr>
          </a:p>
          <a:p>
            <a:pPr lvl="1"/>
            <a:r>
              <a:rPr lang="en-US" sz="1100" kern="1200" dirty="0" smtClean="0">
                <a:solidFill>
                  <a:schemeClr val="tx1"/>
                </a:solidFill>
                <a:effectLst/>
                <a:latin typeface="+mn-lt"/>
                <a:ea typeface="+mn-ea"/>
                <a:cs typeface="+mn-cs"/>
              </a:rPr>
              <a:t>o</a:t>
            </a:r>
            <a:r>
              <a:rPr lang="en-US" sz="7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What are they? How it improves eduroam experience?</a:t>
            </a:r>
            <a:endParaRPr lang="en-US" dirty="0" smtClean="0">
              <a:effectLst/>
            </a:endParaRPr>
          </a:p>
          <a:p>
            <a:pPr lvl="1"/>
            <a:r>
              <a:rPr lang="en-US" sz="1100" kern="1200" dirty="0" smtClean="0">
                <a:solidFill>
                  <a:schemeClr val="tx1"/>
                </a:solidFill>
                <a:effectLst/>
                <a:latin typeface="+mn-lt"/>
                <a:ea typeface="+mn-ea"/>
                <a:cs typeface="+mn-cs"/>
              </a:rPr>
              <a:t>o</a:t>
            </a:r>
            <a:r>
              <a:rPr lang="en-US" sz="7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Who is active (and invitation to join test phase if possible/needed)</a:t>
            </a:r>
            <a:endParaRPr lang="en-US" dirty="0" smtClean="0">
              <a:effectLst/>
            </a:endParaRPr>
          </a:p>
          <a:p>
            <a:pPr lvl="1"/>
            <a:r>
              <a:rPr lang="en-US" sz="1100" kern="1200" dirty="0" smtClean="0">
                <a:solidFill>
                  <a:schemeClr val="tx1"/>
                </a:solidFill>
                <a:effectLst/>
                <a:latin typeface="+mn-lt"/>
                <a:ea typeface="+mn-ea"/>
                <a:cs typeface="+mn-cs"/>
              </a:rPr>
              <a:t>o</a:t>
            </a:r>
            <a:r>
              <a:rPr lang="en-US" sz="7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Announce public launch  – Call for PR support (if launch is planned)</a:t>
            </a:r>
            <a:endParaRPr lang="en-US" dirty="0" smtClean="0">
              <a:effectLst/>
            </a:endParaRPr>
          </a:p>
          <a:p>
            <a:pPr lvl="0"/>
            <a:r>
              <a:rPr lang="en-US" sz="1100" kern="1200" dirty="0" smtClean="0">
                <a:solidFill>
                  <a:schemeClr val="tx1"/>
                </a:solidFill>
                <a:effectLst/>
                <a:latin typeface="+mn-lt"/>
                <a:ea typeface="+mn-ea"/>
                <a:cs typeface="+mn-cs"/>
              </a:rPr>
              <a:t>·</a:t>
            </a:r>
            <a:r>
              <a:rPr lang="en-US" sz="7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Beyond educational institutions – </a:t>
            </a:r>
            <a:r>
              <a:rPr lang="en-US" sz="1200" kern="1200" dirty="0" err="1" smtClean="0">
                <a:solidFill>
                  <a:schemeClr val="tx1"/>
                </a:solidFill>
                <a:effectLst/>
                <a:latin typeface="+mn-lt"/>
                <a:ea typeface="+mn-ea"/>
                <a:cs typeface="+mn-cs"/>
              </a:rPr>
              <a:t>Gite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5/10 min</a:t>
            </a:r>
            <a:endParaRPr lang="en-US" dirty="0" smtClean="0">
              <a:effectLst/>
            </a:endParaRPr>
          </a:p>
          <a:p>
            <a:pPr lvl="0"/>
            <a:r>
              <a:rPr lang="en-US" sz="1100" kern="1200" dirty="0" smtClean="0">
                <a:solidFill>
                  <a:schemeClr val="tx1"/>
                </a:solidFill>
                <a:effectLst/>
                <a:latin typeface="+mn-lt"/>
                <a:ea typeface="+mn-ea"/>
                <a:cs typeface="+mn-cs"/>
              </a:rPr>
              <a:t>·</a:t>
            </a:r>
            <a:r>
              <a:rPr lang="en-US" sz="7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Promoting eduroam – </a:t>
            </a:r>
            <a:r>
              <a:rPr lang="en-US" sz="1200" b="1" kern="1200" dirty="0" smtClean="0">
                <a:solidFill>
                  <a:schemeClr val="tx1"/>
                </a:solidFill>
                <a:effectLst/>
                <a:latin typeface="+mn-lt"/>
                <a:ea typeface="+mn-ea"/>
                <a:cs typeface="+mn-cs"/>
              </a:rPr>
              <a:t>30 min</a:t>
            </a:r>
            <a:endParaRPr lang="en-US" dirty="0" smtClean="0">
              <a:effectLst/>
            </a:endParaRPr>
          </a:p>
          <a:p>
            <a:pPr lvl="1"/>
            <a:r>
              <a:rPr lang="en-US" sz="1100" kern="1200" dirty="0" smtClean="0">
                <a:solidFill>
                  <a:schemeClr val="tx1"/>
                </a:solidFill>
                <a:effectLst/>
                <a:latin typeface="+mn-lt"/>
                <a:ea typeface="+mn-ea"/>
                <a:cs typeface="+mn-cs"/>
              </a:rPr>
              <a:t>o</a:t>
            </a:r>
            <a:r>
              <a:rPr lang="en-US" sz="7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Existing materials – </a:t>
            </a:r>
            <a:r>
              <a:rPr lang="en-US" sz="1200" b="1" kern="1200" dirty="0" smtClean="0">
                <a:solidFill>
                  <a:schemeClr val="tx1"/>
                </a:solidFill>
                <a:effectLst/>
                <a:latin typeface="+mn-lt"/>
                <a:ea typeface="+mn-ea"/>
                <a:cs typeface="+mn-cs"/>
              </a:rPr>
              <a:t>5 min</a:t>
            </a:r>
            <a:endParaRPr lang="en-US" dirty="0" smtClean="0">
              <a:effectLst/>
            </a:endParaRPr>
          </a:p>
          <a:p>
            <a:pPr lvl="2"/>
            <a:r>
              <a:rPr lang="en-US" sz="1100" kern="1200" dirty="0" smtClean="0">
                <a:solidFill>
                  <a:schemeClr val="tx1"/>
                </a:solidFill>
                <a:effectLst/>
                <a:latin typeface="Wingdings"/>
                <a:ea typeface="+mn-ea"/>
                <a:cs typeface="+mn-cs"/>
              </a:rPr>
              <a:t>§</a:t>
            </a:r>
            <a:r>
              <a:rPr lang="en-US" sz="7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What is currently available</a:t>
            </a:r>
            <a:endParaRPr lang="en-US" dirty="0" smtClean="0">
              <a:effectLst/>
            </a:endParaRPr>
          </a:p>
          <a:p>
            <a:pPr lvl="2"/>
            <a:r>
              <a:rPr lang="en-US" sz="1100" kern="1200" dirty="0" smtClean="0">
                <a:solidFill>
                  <a:schemeClr val="tx1"/>
                </a:solidFill>
                <a:effectLst/>
                <a:latin typeface="Wingdings"/>
                <a:ea typeface="+mn-ea"/>
                <a:cs typeface="+mn-cs"/>
              </a:rPr>
              <a:t>§</a:t>
            </a:r>
            <a:r>
              <a:rPr lang="en-US" sz="7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Where is it available from (repository or confluence?)</a:t>
            </a:r>
            <a:endParaRPr lang="en-US" dirty="0" smtClean="0">
              <a:effectLst/>
            </a:endParaRPr>
          </a:p>
          <a:p>
            <a:pPr lvl="2"/>
            <a:r>
              <a:rPr lang="en-US" sz="1100" kern="1200" dirty="0" smtClean="0">
                <a:solidFill>
                  <a:schemeClr val="tx1"/>
                </a:solidFill>
                <a:effectLst/>
                <a:latin typeface="Wingdings"/>
                <a:ea typeface="+mn-ea"/>
                <a:cs typeface="+mn-cs"/>
              </a:rPr>
              <a:t>§</a:t>
            </a:r>
            <a:r>
              <a:rPr lang="en-US" sz="7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How was it used (showcase)</a:t>
            </a:r>
            <a:endParaRPr lang="en-US" dirty="0" smtClean="0">
              <a:effectLst/>
            </a:endParaRPr>
          </a:p>
          <a:p>
            <a:pPr lvl="1"/>
            <a:r>
              <a:rPr lang="en-US" sz="1100" kern="1200" dirty="0" smtClean="0">
                <a:solidFill>
                  <a:schemeClr val="tx1"/>
                </a:solidFill>
                <a:effectLst/>
                <a:latin typeface="+mn-lt"/>
                <a:ea typeface="+mn-ea"/>
                <a:cs typeface="+mn-cs"/>
              </a:rPr>
              <a:t>o</a:t>
            </a:r>
            <a:r>
              <a:rPr lang="en-US" sz="7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What do you need/what can we do more – discussion – </a:t>
            </a:r>
            <a:r>
              <a:rPr lang="en-US" sz="1200" b="1" kern="1200" dirty="0" smtClean="0">
                <a:solidFill>
                  <a:schemeClr val="tx1"/>
                </a:solidFill>
                <a:effectLst/>
                <a:latin typeface="+mn-lt"/>
                <a:ea typeface="+mn-ea"/>
                <a:cs typeface="+mn-cs"/>
              </a:rPr>
              <a:t>20/25 min</a:t>
            </a:r>
            <a:endParaRPr lang="en-US" dirty="0" smtClean="0">
              <a:effectLst/>
            </a:endParaRPr>
          </a:p>
          <a:p>
            <a:r>
              <a:rPr lang="en-US" sz="1200" kern="1200" dirty="0" smtClean="0">
                <a:solidFill>
                  <a:schemeClr val="tx1"/>
                </a:solidFill>
                <a:effectLst/>
                <a:latin typeface="+mn-lt"/>
                <a:ea typeface="+mn-ea"/>
                <a:cs typeface="+mn-cs"/>
              </a:rPr>
              <a:t>Brook - If I understood correctly, you are the one that will be presenting eduroam overview and tools(first two 10min slots). I might not have identified most interesting topics, so feel free to add remove as you are certainly more involved. Please do send me your thoughts/comments. Also I’ll be available on Skype most of the day for the rest of the week in case you want to discuss it.</a:t>
            </a:r>
            <a:endParaRPr lang="en-US" dirty="0" smtClean="0"/>
          </a:p>
          <a:p>
            <a:r>
              <a:rPr lang="en-US" sz="1200" kern="1200" dirty="0" smtClean="0">
                <a:solidFill>
                  <a:schemeClr val="tx1"/>
                </a:solidFill>
                <a:effectLst/>
                <a:latin typeface="+mn-lt"/>
                <a:ea typeface="+mn-ea"/>
                <a:cs typeface="+mn-cs"/>
              </a:rPr>
              <a:t> </a:t>
            </a:r>
            <a:endParaRPr lang="en-US" dirty="0" smtClean="0"/>
          </a:p>
          <a:p>
            <a:r>
              <a:rPr lang="en-US" sz="1200" kern="1200" dirty="0" smtClean="0">
                <a:solidFill>
                  <a:schemeClr val="tx1"/>
                </a:solidFill>
                <a:effectLst/>
                <a:latin typeface="+mn-lt"/>
                <a:ea typeface="+mn-ea"/>
                <a:cs typeface="+mn-cs"/>
              </a:rPr>
              <a:t>I know of CAT from news items , but it seems like something that would  be interesting to promote as from my experience in Croatia the only thing that people say about eduroam is that is too hard to configure. It might be interesting to demonstrate it (BTW. Croatian translation – Not working </a:t>
            </a:r>
            <a:r>
              <a:rPr lang="en-US" sz="1400" kern="1200" dirty="0" smtClean="0">
                <a:solidFill>
                  <a:schemeClr val="tx1"/>
                </a:solidFill>
                <a:effectLst/>
                <a:latin typeface="Wingdings"/>
                <a:ea typeface="+mn-ea"/>
                <a:cs typeface="+mn-cs"/>
              </a:rPr>
              <a:t>L</a:t>
            </a:r>
            <a:r>
              <a:rPr lang="en-US" sz="1400" kern="1200" dirty="0" smtClean="0">
                <a:solidFill>
                  <a:schemeClr val="tx1"/>
                </a:solidFill>
                <a:effectLst/>
                <a:latin typeface="+mn-lt"/>
                <a:ea typeface="+mn-ea"/>
                <a:cs typeface="+mn-cs"/>
              </a:rPr>
              <a:t> ). I do know that </a:t>
            </a:r>
            <a:r>
              <a:rPr lang="en-US" sz="1400" kern="1200" dirty="0" err="1" smtClean="0">
                <a:solidFill>
                  <a:schemeClr val="tx1"/>
                </a:solidFill>
                <a:effectLst/>
                <a:latin typeface="+mn-lt"/>
                <a:ea typeface="+mn-ea"/>
                <a:cs typeface="+mn-cs"/>
              </a:rPr>
              <a:t>Miro</a:t>
            </a:r>
            <a:r>
              <a:rPr lang="en-US" sz="1400" kern="1200" dirty="0" smtClean="0">
                <a:solidFill>
                  <a:schemeClr val="tx1"/>
                </a:solidFill>
                <a:effectLst/>
                <a:latin typeface="+mn-lt"/>
                <a:ea typeface="+mn-ea"/>
                <a:cs typeface="+mn-cs"/>
              </a:rPr>
              <a:t> is working on eduroam installer (</a:t>
            </a:r>
            <a:r>
              <a:rPr lang="en-US" sz="1400" kern="1200" dirty="0" err="1" smtClean="0">
                <a:solidFill>
                  <a:schemeClr val="tx1"/>
                </a:solidFill>
                <a:effectLst/>
                <a:latin typeface="+mn-lt"/>
                <a:ea typeface="+mn-ea"/>
                <a:cs typeface="+mn-cs"/>
              </a:rPr>
              <a:t>installer.eduroam.hr</a:t>
            </a:r>
            <a:r>
              <a:rPr lang="en-US" sz="1400" kern="1200" dirty="0" smtClean="0">
                <a:solidFill>
                  <a:schemeClr val="tx1"/>
                </a:solidFill>
                <a:effectLst/>
                <a:latin typeface="+mn-lt"/>
                <a:ea typeface="+mn-ea"/>
                <a:cs typeface="+mn-cs"/>
              </a:rPr>
              <a:t>) and now looking at cat-test I can see it is almost the same thing but different approach, so probably no reason to bring it up? </a:t>
            </a:r>
            <a:endParaRPr lang="en-US" dirty="0" smtClean="0"/>
          </a:p>
          <a:p>
            <a:r>
              <a:rPr lang="en-US" sz="1200" kern="1200" dirty="0" smtClean="0">
                <a:solidFill>
                  <a:schemeClr val="tx1"/>
                </a:solidFill>
                <a:effectLst/>
                <a:latin typeface="+mn-lt"/>
                <a:ea typeface="+mn-ea"/>
                <a:cs typeface="+mn-cs"/>
              </a:rPr>
              <a:t> </a:t>
            </a:r>
            <a:endParaRPr lang="en-US" dirty="0" smtClean="0"/>
          </a:p>
          <a:p>
            <a:r>
              <a:rPr lang="en-US" sz="1200" kern="1200" dirty="0" smtClean="0">
                <a:solidFill>
                  <a:schemeClr val="tx1"/>
                </a:solidFill>
                <a:effectLst/>
                <a:latin typeface="+mn-lt"/>
                <a:ea typeface="+mn-ea"/>
                <a:cs typeface="+mn-cs"/>
              </a:rPr>
              <a:t>Also, if you have language file for CAT, there will be a lot of people from countries not yet covered in available languages available. I’m sure if you ask there will be interest to assist you with it. Although, are you involved in CAT development? I might be taking this too far :)</a:t>
            </a:r>
            <a:endParaRPr lang="en-US" dirty="0" smtClean="0"/>
          </a:p>
          <a:p>
            <a:r>
              <a:rPr lang="en-US" sz="1200" kern="1200" dirty="0" smtClean="0">
                <a:solidFill>
                  <a:schemeClr val="tx1"/>
                </a:solidFill>
                <a:effectLst/>
                <a:latin typeface="+mn-lt"/>
                <a:ea typeface="+mn-ea"/>
                <a:cs typeface="+mn-cs"/>
              </a:rPr>
              <a:t> </a:t>
            </a:r>
            <a:endParaRPr lang="en-US" dirty="0" smtClean="0"/>
          </a:p>
          <a:p>
            <a:r>
              <a:rPr lang="en-US" sz="1200" kern="1200" dirty="0" smtClean="0">
                <a:solidFill>
                  <a:schemeClr val="tx1"/>
                </a:solidFill>
                <a:effectLst/>
                <a:latin typeface="+mn-lt"/>
                <a:ea typeface="+mn-ea"/>
                <a:cs typeface="+mn-cs"/>
              </a:rPr>
              <a:t>Laura - you were right. News item on CAT that I recalled was announcement of the test phase :( Melanie suggested that you might be occupied with other work and wouldn’t mind me moderating discussion on eduroam promotion. If so, I would really appreciate your comments and suggestions on slides and notes that I would have ready tomorrow.</a:t>
            </a:r>
            <a:endParaRPr lang="en-US" dirty="0" smtClean="0"/>
          </a:p>
          <a:p>
            <a:r>
              <a:rPr lang="en-US" sz="1200" kern="1200" dirty="0" smtClean="0">
                <a:solidFill>
                  <a:schemeClr val="tx1"/>
                </a:solidFill>
                <a:effectLst/>
                <a:latin typeface="+mn-lt"/>
                <a:ea typeface="+mn-ea"/>
                <a:cs typeface="+mn-cs"/>
              </a:rPr>
              <a:t> </a:t>
            </a:r>
            <a:endParaRPr lang="en-US" dirty="0" smtClean="0"/>
          </a:p>
          <a:p>
            <a:r>
              <a:rPr lang="en-US" sz="1200" kern="1200" dirty="0" smtClean="0">
                <a:solidFill>
                  <a:schemeClr val="tx1"/>
                </a:solidFill>
                <a:effectLst/>
                <a:latin typeface="+mn-lt"/>
                <a:ea typeface="+mn-ea"/>
                <a:cs typeface="+mn-cs"/>
              </a:rPr>
              <a:t>Thanks</a:t>
            </a:r>
            <a:endParaRPr lang="en-US" dirty="0" smtClean="0"/>
          </a:p>
          <a:p>
            <a:r>
              <a:rPr lang="en-US" sz="1200" kern="1200" dirty="0" smtClean="0">
                <a:solidFill>
                  <a:schemeClr val="tx1"/>
                </a:solidFill>
                <a:effectLst/>
                <a:latin typeface="+mn-lt"/>
                <a:ea typeface="+mn-ea"/>
                <a:cs typeface="+mn-cs"/>
              </a:rPr>
              <a:t>Nino</a:t>
            </a:r>
            <a:endParaRPr lang="en-US" dirty="0" smtClean="0"/>
          </a:p>
          <a:p>
            <a:r>
              <a:rPr lang="en-US" sz="1200" kern="1200" dirty="0" smtClean="0">
                <a:solidFill>
                  <a:schemeClr val="tx1"/>
                </a:solidFill>
                <a:effectLst/>
                <a:latin typeface="+mn-lt"/>
                <a:ea typeface="+mn-ea"/>
                <a:cs typeface="+mn-cs"/>
              </a:rPr>
              <a:t> </a:t>
            </a:r>
            <a:endParaRPr lang="en-US" dirty="0" smtClean="0"/>
          </a:p>
          <a:p>
            <a:r>
              <a:rPr lang="en-US" sz="1200" kern="1200" dirty="0" smtClean="0">
                <a:solidFill>
                  <a:schemeClr val="tx1"/>
                </a:solidFill>
                <a:effectLst/>
                <a:latin typeface="+mn-lt"/>
                <a:ea typeface="+mn-ea"/>
                <a:cs typeface="+mn-cs"/>
              </a:rPr>
              <a:t> </a:t>
            </a:r>
            <a:endParaRPr lang="en-US" dirty="0" smtClean="0"/>
          </a:p>
          <a:p>
            <a:r>
              <a:rPr lang="en-US" sz="1200" b="1" kern="1200" dirty="0" smtClean="0">
                <a:solidFill>
                  <a:schemeClr val="tx1"/>
                </a:solidFill>
                <a:effectLst/>
                <a:latin typeface="+mn-lt"/>
                <a:ea typeface="+mn-ea"/>
                <a:cs typeface="+mn-cs"/>
              </a:rPr>
              <a:t>From:</a:t>
            </a:r>
            <a:r>
              <a:rPr lang="en-US" sz="1200" kern="1200" dirty="0" smtClean="0">
                <a:solidFill>
                  <a:schemeClr val="tx1"/>
                </a:solidFill>
                <a:effectLst/>
                <a:latin typeface="+mn-lt"/>
                <a:ea typeface="+mn-ea"/>
                <a:cs typeface="+mn-cs"/>
              </a:rPr>
              <a:t> Melanie Pankhurst [</a:t>
            </a:r>
            <a:r>
              <a:rPr lang="en-US" sz="1200" kern="1200" dirty="0" err="1" smtClean="0">
                <a:solidFill>
                  <a:schemeClr val="tx1"/>
                </a:solidFill>
                <a:effectLst/>
                <a:latin typeface="+mn-lt"/>
                <a:ea typeface="+mn-ea"/>
                <a:cs typeface="+mn-cs"/>
              </a:rPr>
              <a:t>mailto:Melanie.Pankhurst@dante.net</a:t>
            </a:r>
            <a:r>
              <a:rPr lang="en-US" sz="1200" kern="1200" dirty="0" smtClean="0">
                <a:solidFill>
                  <a:schemeClr val="tx1"/>
                </a:solidFill>
                <a:effectLst/>
                <a:latin typeface="+mn-lt"/>
                <a:ea typeface="+mn-ea"/>
                <a:cs typeface="+mn-cs"/>
              </a:rPr>
              <a:t>] </a:t>
            </a:r>
            <a:br>
              <a:rPr lang="en-US" sz="1200"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Sent:</a:t>
            </a:r>
            <a:r>
              <a:rPr lang="en-US" sz="1200" kern="1200" dirty="0" smtClean="0">
                <a:solidFill>
                  <a:schemeClr val="tx1"/>
                </a:solidFill>
                <a:effectLst/>
                <a:latin typeface="+mn-lt"/>
                <a:ea typeface="+mn-ea"/>
                <a:cs typeface="+mn-cs"/>
              </a:rPr>
              <a:t> Monday, September 24, 2012 2:54 PM</a:t>
            </a:r>
            <a:br>
              <a:rPr lang="en-US" sz="1200"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To:</a:t>
            </a:r>
            <a:r>
              <a:rPr lang="en-US" sz="1200" kern="1200" dirty="0" smtClean="0">
                <a:solidFill>
                  <a:schemeClr val="tx1"/>
                </a:solidFill>
                <a:effectLst/>
                <a:latin typeface="+mn-lt"/>
                <a:ea typeface="+mn-ea"/>
                <a:cs typeface="+mn-cs"/>
              </a:rPr>
              <a:t> Nino </a:t>
            </a:r>
            <a:r>
              <a:rPr lang="en-US" sz="1200" kern="1200" dirty="0" err="1" smtClean="0">
                <a:solidFill>
                  <a:schemeClr val="tx1"/>
                </a:solidFill>
                <a:effectLst/>
                <a:latin typeface="+mn-lt"/>
                <a:ea typeface="+mn-ea"/>
                <a:cs typeface="+mn-cs"/>
              </a:rPr>
              <a:t>Cosic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nino.cosic@carnet.hr</a:t>
            </a:r>
            <a:r>
              <a:rPr lang="en-US" sz="1200" kern="1200" dirty="0" smtClean="0">
                <a:solidFill>
                  <a:schemeClr val="tx1"/>
                </a:solidFill>
                <a:effectLst/>
                <a:latin typeface="+mn-lt"/>
                <a:ea typeface="+mn-ea"/>
                <a:cs typeface="+mn-cs"/>
              </a:rPr>
              <a:t>); Dana </a:t>
            </a:r>
            <a:r>
              <a:rPr lang="en-US" sz="1200" kern="1200" dirty="0" err="1" smtClean="0">
                <a:solidFill>
                  <a:schemeClr val="tx1"/>
                </a:solidFill>
                <a:effectLst/>
                <a:latin typeface="+mn-lt"/>
                <a:ea typeface="+mn-ea"/>
                <a:cs typeface="+mn-cs"/>
              </a:rPr>
              <a:t>Ludviga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dana@sigmanet.lv</a:t>
            </a:r>
            <a:r>
              <a:rPr lang="en-US" sz="1200" kern="1200" dirty="0" smtClean="0">
                <a:solidFill>
                  <a:schemeClr val="tx1"/>
                </a:solidFill>
                <a:effectLst/>
                <a:latin typeface="+mn-lt"/>
                <a:ea typeface="+mn-ea"/>
                <a:cs typeface="+mn-cs"/>
              </a:rPr>
              <a:t>); Karl Meyer; 'Laura </a:t>
            </a:r>
            <a:r>
              <a:rPr lang="en-US" sz="1200" kern="1200" dirty="0" err="1" smtClean="0">
                <a:solidFill>
                  <a:schemeClr val="tx1"/>
                </a:solidFill>
                <a:effectLst/>
                <a:latin typeface="+mn-lt"/>
                <a:ea typeface="+mn-ea"/>
                <a:cs typeface="+mn-cs"/>
              </a:rPr>
              <a:t>Durnford</a:t>
            </a:r>
            <a:r>
              <a:rPr lang="en-US" sz="1200" kern="1200" dirty="0" smtClean="0">
                <a:solidFill>
                  <a:schemeClr val="tx1"/>
                </a:solidFill>
                <a:effectLst/>
                <a:latin typeface="+mn-lt"/>
                <a:ea typeface="+mn-ea"/>
                <a:cs typeface="+mn-cs"/>
              </a:rPr>
              <a:t>'</a:t>
            </a:r>
            <a:br>
              <a:rPr lang="en-US" sz="1200"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Cc: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Miroslav</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Milinovic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miro@srce.hr</a:t>
            </a:r>
            <a:r>
              <a:rPr lang="en-US" sz="1200" kern="1200" dirty="0" smtClean="0">
                <a:solidFill>
                  <a:schemeClr val="tx1"/>
                </a:solidFill>
                <a:effectLst/>
                <a:latin typeface="+mn-lt"/>
                <a:ea typeface="+mn-ea"/>
                <a:cs typeface="+mn-cs"/>
              </a:rPr>
              <a:t>)</a:t>
            </a:r>
            <a:br>
              <a:rPr lang="en-US" sz="1200"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Subject:</a:t>
            </a:r>
            <a:r>
              <a:rPr lang="en-US" sz="1200" kern="1200" dirty="0" smtClean="0">
                <a:solidFill>
                  <a:schemeClr val="tx1"/>
                </a:solidFill>
                <a:effectLst/>
                <a:latin typeface="+mn-lt"/>
                <a:ea typeface="+mn-ea"/>
                <a:cs typeface="+mn-cs"/>
              </a:rPr>
              <a:t> PR network meeting - eduroam notes</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All – as discussed a little earlier, notes on what I see the eduroam session covering:</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b="1" kern="1200" dirty="0" smtClean="0">
                <a:solidFill>
                  <a:schemeClr val="tx1"/>
                </a:solidFill>
                <a:effectLst/>
                <a:latin typeface="+mn-lt"/>
                <a:ea typeface="+mn-ea"/>
                <a:cs typeface="+mn-cs"/>
              </a:rPr>
              <a:t>Eduroam – 10 years on. Where next?</a:t>
            </a:r>
            <a:endParaRPr lang="en-US" dirty="0" smtClean="0">
              <a:effectLst/>
            </a:endParaRPr>
          </a:p>
          <a:p>
            <a:pPr lvl="0"/>
            <a:r>
              <a:rPr lang="en-US" sz="1100" kern="1200" dirty="0" smtClean="0">
                <a:solidFill>
                  <a:schemeClr val="tx1"/>
                </a:solidFill>
                <a:effectLst/>
                <a:latin typeface="+mn-lt"/>
                <a:ea typeface="+mn-ea"/>
                <a:cs typeface="+mn-cs"/>
              </a:rPr>
              <a:t>1.</a:t>
            </a:r>
            <a:r>
              <a:rPr lang="en-US" sz="700" kern="1200" dirty="0" smtClean="0">
                <a:solidFill>
                  <a:schemeClr val="tx1"/>
                </a:solidFill>
                <a:effectLst/>
                <a:latin typeface="+mn-lt"/>
                <a:ea typeface="+mn-ea"/>
                <a:cs typeface="+mn-cs"/>
              </a:rPr>
              <a:t>       </a:t>
            </a:r>
            <a:r>
              <a:rPr lang="en-US" dirty="0" smtClean="0">
                <a:effectLst/>
              </a:rPr>
              <a:t>eduroam going beyond educational institutions.</a:t>
            </a:r>
          </a:p>
          <a:p>
            <a:pPr lvl="1"/>
            <a:r>
              <a:rPr lang="en-US" sz="1100" kern="1200" dirty="0" smtClean="0">
                <a:solidFill>
                  <a:schemeClr val="tx1"/>
                </a:solidFill>
                <a:effectLst/>
                <a:latin typeface="+mn-lt"/>
                <a:ea typeface="+mn-ea"/>
                <a:cs typeface="+mn-cs"/>
              </a:rPr>
              <a:t>a.</a:t>
            </a:r>
            <a:r>
              <a:rPr lang="en-US" sz="700" kern="1200" dirty="0" smtClean="0">
                <a:solidFill>
                  <a:schemeClr val="tx1"/>
                </a:solidFill>
                <a:effectLst/>
                <a:latin typeface="+mn-lt"/>
                <a:ea typeface="+mn-ea"/>
                <a:cs typeface="+mn-cs"/>
              </a:rPr>
              <a:t>       </a:t>
            </a:r>
            <a:r>
              <a:rPr lang="en-US" dirty="0" smtClean="0">
                <a:effectLst/>
              </a:rPr>
              <a:t>Aim: see where eduroam can go/be used; what support in terms of materials, content, case studies, news </a:t>
            </a:r>
            <a:r>
              <a:rPr lang="en-US" dirty="0" err="1" smtClean="0">
                <a:effectLst/>
              </a:rPr>
              <a:t>etc</a:t>
            </a:r>
            <a:r>
              <a:rPr lang="en-US" dirty="0" smtClean="0">
                <a:effectLst/>
              </a:rPr>
              <a:t> can we pull together to support/enable further marketing to this extended target market. </a:t>
            </a:r>
          </a:p>
          <a:p>
            <a:pPr lvl="1"/>
            <a:r>
              <a:rPr lang="en-US" sz="1100" kern="1200" dirty="0" smtClean="0">
                <a:solidFill>
                  <a:schemeClr val="tx1"/>
                </a:solidFill>
                <a:effectLst/>
                <a:latin typeface="+mn-lt"/>
                <a:ea typeface="+mn-ea"/>
                <a:cs typeface="+mn-cs"/>
              </a:rPr>
              <a:t>b.</a:t>
            </a:r>
            <a:r>
              <a:rPr lang="en-US" sz="700" kern="1200" dirty="0" smtClean="0">
                <a:solidFill>
                  <a:schemeClr val="tx1"/>
                </a:solidFill>
                <a:effectLst/>
                <a:latin typeface="+mn-lt"/>
                <a:ea typeface="+mn-ea"/>
                <a:cs typeface="+mn-cs"/>
              </a:rPr>
              <a:t>      </a:t>
            </a:r>
            <a:r>
              <a:rPr lang="en-US" dirty="0" smtClean="0">
                <a:effectLst/>
              </a:rPr>
              <a:t>Brooke/</a:t>
            </a:r>
            <a:r>
              <a:rPr lang="en-US" dirty="0" err="1" smtClean="0">
                <a:effectLst/>
              </a:rPr>
              <a:t>Miro</a:t>
            </a:r>
            <a:r>
              <a:rPr lang="en-US" dirty="0" smtClean="0">
                <a:effectLst/>
              </a:rPr>
              <a:t>: are there any reasons why eduroam should not be promoted beyond educational institutions?</a:t>
            </a:r>
          </a:p>
          <a:p>
            <a:pPr lvl="1"/>
            <a:r>
              <a:rPr lang="en-US" sz="1100" kern="1200" dirty="0" smtClean="0">
                <a:solidFill>
                  <a:schemeClr val="tx1"/>
                </a:solidFill>
                <a:effectLst/>
                <a:latin typeface="+mn-lt"/>
                <a:ea typeface="+mn-ea"/>
                <a:cs typeface="+mn-cs"/>
              </a:rPr>
              <a:t>c.</a:t>
            </a:r>
            <a:r>
              <a:rPr lang="en-US" sz="700" kern="1200" dirty="0" smtClean="0">
                <a:solidFill>
                  <a:schemeClr val="tx1"/>
                </a:solidFill>
                <a:effectLst/>
                <a:latin typeface="+mn-lt"/>
                <a:ea typeface="+mn-ea"/>
                <a:cs typeface="+mn-cs"/>
              </a:rPr>
              <a:t>       </a:t>
            </a:r>
            <a:r>
              <a:rPr lang="en-US" dirty="0" smtClean="0">
                <a:effectLst/>
              </a:rPr>
              <a:t> </a:t>
            </a:r>
            <a:r>
              <a:rPr lang="en-US" dirty="0" err="1" smtClean="0">
                <a:effectLst/>
              </a:rPr>
              <a:t>Gitte</a:t>
            </a:r>
            <a:r>
              <a:rPr lang="en-US" dirty="0" smtClean="0">
                <a:effectLst/>
              </a:rPr>
              <a:t> has been researching a feature about this, and we have seen the responses from NRENs on this. She has agreed to do a slide/talk about this as part of the discussion. </a:t>
            </a:r>
          </a:p>
          <a:p>
            <a:pPr lvl="0"/>
            <a:r>
              <a:rPr lang="en-US" sz="1100" kern="1200" dirty="0" smtClean="0">
                <a:solidFill>
                  <a:schemeClr val="tx1"/>
                </a:solidFill>
                <a:effectLst/>
                <a:latin typeface="+mn-lt"/>
                <a:ea typeface="+mn-ea"/>
                <a:cs typeface="+mn-cs"/>
              </a:rPr>
              <a:t>2.</a:t>
            </a:r>
            <a:r>
              <a:rPr lang="en-US" sz="700" kern="1200" dirty="0" smtClean="0">
                <a:solidFill>
                  <a:schemeClr val="tx1"/>
                </a:solidFill>
                <a:effectLst/>
                <a:latin typeface="+mn-lt"/>
                <a:ea typeface="+mn-ea"/>
                <a:cs typeface="+mn-cs"/>
              </a:rPr>
              <a:t>       </a:t>
            </a:r>
            <a:r>
              <a:rPr lang="en-US" dirty="0" smtClean="0">
                <a:effectLst/>
              </a:rPr>
              <a:t>promotional support needed?</a:t>
            </a:r>
          </a:p>
          <a:p>
            <a:pPr lvl="1"/>
            <a:r>
              <a:rPr lang="en-US" sz="1100" kern="1200" dirty="0" smtClean="0">
                <a:solidFill>
                  <a:schemeClr val="tx1"/>
                </a:solidFill>
                <a:effectLst/>
                <a:latin typeface="+mn-lt"/>
                <a:ea typeface="+mn-ea"/>
                <a:cs typeface="+mn-cs"/>
              </a:rPr>
              <a:t>a.</a:t>
            </a:r>
            <a:r>
              <a:rPr lang="en-US" sz="700" kern="1200" dirty="0" smtClean="0">
                <a:solidFill>
                  <a:schemeClr val="tx1"/>
                </a:solidFill>
                <a:effectLst/>
                <a:latin typeface="+mn-lt"/>
                <a:ea typeface="+mn-ea"/>
                <a:cs typeface="+mn-cs"/>
              </a:rPr>
              <a:t>       </a:t>
            </a:r>
            <a:r>
              <a:rPr lang="en-US" dirty="0" smtClean="0">
                <a:effectLst/>
              </a:rPr>
              <a:t>Aim: review what is available and discuss further support required. Will be a cross-over with above</a:t>
            </a:r>
          </a:p>
          <a:p>
            <a:pPr lvl="1"/>
            <a:r>
              <a:rPr lang="en-US" sz="1100" kern="1200" dirty="0" smtClean="0">
                <a:solidFill>
                  <a:schemeClr val="tx1"/>
                </a:solidFill>
                <a:effectLst/>
                <a:latin typeface="+mn-lt"/>
                <a:ea typeface="+mn-ea"/>
                <a:cs typeface="+mn-cs"/>
              </a:rPr>
              <a:t>b.</a:t>
            </a:r>
            <a:r>
              <a:rPr lang="en-US" sz="700" kern="1200" dirty="0" smtClean="0">
                <a:solidFill>
                  <a:schemeClr val="tx1"/>
                </a:solidFill>
                <a:effectLst/>
                <a:latin typeface="+mn-lt"/>
                <a:ea typeface="+mn-ea"/>
                <a:cs typeface="+mn-cs"/>
              </a:rPr>
              <a:t>      </a:t>
            </a:r>
            <a:r>
              <a:rPr lang="en-US" dirty="0" smtClean="0">
                <a:effectLst/>
              </a:rPr>
              <a:t>Review the current promotional </a:t>
            </a:r>
            <a:r>
              <a:rPr lang="en-US" dirty="0" err="1" smtClean="0">
                <a:effectLst/>
              </a:rPr>
              <a:t>mateirals</a:t>
            </a:r>
            <a:r>
              <a:rPr lang="en-US" dirty="0" smtClean="0">
                <a:effectLst/>
              </a:rPr>
              <a:t>, web </a:t>
            </a:r>
            <a:r>
              <a:rPr lang="en-US" dirty="0" err="1" smtClean="0">
                <a:effectLst/>
              </a:rPr>
              <a:t>etc</a:t>
            </a:r>
            <a:r>
              <a:rPr lang="en-US" dirty="0" smtClean="0">
                <a:effectLst/>
              </a:rPr>
              <a:t> available to help NRENs, </a:t>
            </a:r>
            <a:r>
              <a:rPr lang="en-US" dirty="0" err="1" smtClean="0">
                <a:effectLst/>
              </a:rPr>
              <a:t>Unis</a:t>
            </a:r>
            <a:r>
              <a:rPr lang="en-US" dirty="0" smtClean="0">
                <a:effectLst/>
              </a:rPr>
              <a:t> and users</a:t>
            </a:r>
          </a:p>
          <a:p>
            <a:pPr lvl="1"/>
            <a:r>
              <a:rPr lang="en-US" sz="1100" kern="1200" dirty="0" smtClean="0">
                <a:solidFill>
                  <a:schemeClr val="tx1"/>
                </a:solidFill>
                <a:effectLst/>
                <a:latin typeface="+mn-lt"/>
                <a:ea typeface="+mn-ea"/>
                <a:cs typeface="+mn-cs"/>
              </a:rPr>
              <a:t>c.</a:t>
            </a:r>
            <a:r>
              <a:rPr lang="en-US" sz="700" kern="1200" dirty="0" smtClean="0">
                <a:solidFill>
                  <a:schemeClr val="tx1"/>
                </a:solidFill>
                <a:effectLst/>
                <a:latin typeface="+mn-lt"/>
                <a:ea typeface="+mn-ea"/>
                <a:cs typeface="+mn-cs"/>
              </a:rPr>
              <a:t>       </a:t>
            </a:r>
            <a:r>
              <a:rPr lang="en-US" dirty="0" smtClean="0">
                <a:effectLst/>
              </a:rPr>
              <a:t>In addition to above, what materials and web content is needed to support NRENs’ efforts</a:t>
            </a:r>
          </a:p>
          <a:p>
            <a:pPr lvl="0"/>
            <a:r>
              <a:rPr lang="en-US" sz="1100" kern="1200" dirty="0" smtClean="0">
                <a:solidFill>
                  <a:schemeClr val="tx1"/>
                </a:solidFill>
                <a:effectLst/>
                <a:latin typeface="+mn-lt"/>
                <a:ea typeface="+mn-ea"/>
                <a:cs typeface="+mn-cs"/>
              </a:rPr>
              <a:t>3.</a:t>
            </a:r>
            <a:r>
              <a:rPr lang="en-US" sz="700" kern="1200" dirty="0" smtClean="0">
                <a:solidFill>
                  <a:schemeClr val="tx1"/>
                </a:solidFill>
                <a:effectLst/>
                <a:latin typeface="+mn-lt"/>
                <a:ea typeface="+mn-ea"/>
                <a:cs typeface="+mn-cs"/>
              </a:rPr>
              <a:t>       </a:t>
            </a:r>
            <a:r>
              <a:rPr lang="en-US" dirty="0" smtClean="0">
                <a:effectLst/>
              </a:rPr>
              <a:t>Changing governance – international governance</a:t>
            </a:r>
          </a:p>
          <a:p>
            <a:pPr lvl="1"/>
            <a:r>
              <a:rPr lang="en-US" sz="1100" kern="1200" dirty="0" smtClean="0">
                <a:solidFill>
                  <a:schemeClr val="tx1"/>
                </a:solidFill>
                <a:effectLst/>
                <a:latin typeface="+mn-lt"/>
                <a:ea typeface="+mn-ea"/>
                <a:cs typeface="+mn-cs"/>
              </a:rPr>
              <a:t>a.</a:t>
            </a:r>
            <a:r>
              <a:rPr lang="en-US" sz="700" kern="1200" dirty="0" smtClean="0">
                <a:solidFill>
                  <a:schemeClr val="tx1"/>
                </a:solidFill>
                <a:effectLst/>
                <a:latin typeface="+mn-lt"/>
                <a:ea typeface="+mn-ea"/>
                <a:cs typeface="+mn-cs"/>
              </a:rPr>
              <a:t>       </a:t>
            </a:r>
            <a:r>
              <a:rPr lang="en-US" dirty="0" smtClean="0">
                <a:effectLst/>
              </a:rPr>
              <a:t>Aim: to answer - what it is, how it works, who is on it, what it means at international, regional, European, national level, how do we need to relate to it/it’s dissemination?</a:t>
            </a:r>
          </a:p>
          <a:p>
            <a:pPr lvl="0"/>
            <a:r>
              <a:rPr lang="en-US" sz="1100" kern="1200" dirty="0" smtClean="0">
                <a:solidFill>
                  <a:schemeClr val="tx1"/>
                </a:solidFill>
                <a:effectLst/>
                <a:latin typeface="+mn-lt"/>
                <a:ea typeface="+mn-ea"/>
                <a:cs typeface="+mn-cs"/>
              </a:rPr>
              <a:t>4.</a:t>
            </a:r>
            <a:r>
              <a:rPr lang="en-US" sz="700" kern="1200" dirty="0" smtClean="0">
                <a:solidFill>
                  <a:schemeClr val="tx1"/>
                </a:solidFill>
                <a:effectLst/>
                <a:latin typeface="+mn-lt"/>
                <a:ea typeface="+mn-ea"/>
                <a:cs typeface="+mn-cs"/>
              </a:rPr>
              <a:t>       </a:t>
            </a:r>
            <a:r>
              <a:rPr lang="en-US" dirty="0" smtClean="0">
                <a:effectLst/>
              </a:rPr>
              <a:t>Development/market roadmap of eduroam for coming months and years – e.g. CAT</a:t>
            </a:r>
          </a:p>
          <a:p>
            <a:pPr lvl="0"/>
            <a:r>
              <a:rPr lang="en-US" sz="1100" kern="1200" dirty="0" smtClean="0">
                <a:solidFill>
                  <a:schemeClr val="tx1"/>
                </a:solidFill>
                <a:effectLst/>
                <a:latin typeface="+mn-lt"/>
                <a:ea typeface="+mn-ea"/>
                <a:cs typeface="+mn-cs"/>
              </a:rPr>
              <a:t>5.</a:t>
            </a:r>
            <a:r>
              <a:rPr lang="en-US" sz="700" kern="1200" dirty="0" smtClean="0">
                <a:solidFill>
                  <a:schemeClr val="tx1"/>
                </a:solidFill>
                <a:effectLst/>
                <a:latin typeface="+mn-lt"/>
                <a:ea typeface="+mn-ea"/>
                <a:cs typeface="+mn-cs"/>
              </a:rPr>
              <a:t>       </a:t>
            </a:r>
            <a:r>
              <a:rPr lang="en-US" dirty="0" smtClean="0">
                <a:effectLst/>
              </a:rPr>
              <a:t>Any specific issues </a:t>
            </a:r>
            <a:r>
              <a:rPr lang="en-US" dirty="0" err="1" smtClean="0">
                <a:effectLst/>
              </a:rPr>
              <a:t>Miro</a:t>
            </a:r>
            <a:r>
              <a:rPr lang="en-US" dirty="0" smtClean="0">
                <a:effectLst/>
              </a:rPr>
              <a:t>, Brook, Nino want to address?</a:t>
            </a: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Nino – please put a logical structure together for this session, and who should do what, and coordinate with those who need to contribute, but you should lead/chair this session. It may be that </a:t>
            </a:r>
            <a:r>
              <a:rPr lang="en-US" sz="1200" kern="1200" dirty="0" err="1" smtClean="0">
                <a:solidFill>
                  <a:schemeClr val="tx1"/>
                </a:solidFill>
                <a:effectLst/>
                <a:latin typeface="+mn-lt"/>
                <a:ea typeface="+mn-ea"/>
                <a:cs typeface="+mn-cs"/>
              </a:rPr>
              <a:t>Gitte</a:t>
            </a:r>
            <a:r>
              <a:rPr lang="en-US" sz="1200" kern="1200" dirty="0" smtClean="0">
                <a:solidFill>
                  <a:schemeClr val="tx1"/>
                </a:solidFill>
                <a:effectLst/>
                <a:latin typeface="+mn-lt"/>
                <a:ea typeface="+mn-ea"/>
                <a:cs typeface="+mn-cs"/>
              </a:rPr>
              <a:t> does not have to do a slide, but just be invited to verbally report on her work to the group.</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Melanie</a:t>
            </a:r>
            <a:endParaRPr lang="en-US" dirty="0" smtClean="0">
              <a:effectLst/>
            </a:endParaRPr>
          </a:p>
          <a:p>
            <a:endParaRPr lang="en-US" dirty="0" smtClean="0"/>
          </a:p>
          <a:p>
            <a:endParaRPr lang="en-US" dirty="0" smtClean="0"/>
          </a:p>
          <a:p>
            <a:endParaRPr lang="en-US" dirty="0" smtClean="0"/>
          </a:p>
          <a:p>
            <a:r>
              <a:rPr lang="en-US" dirty="0" smtClean="0"/>
              <a:t>TODO: </a:t>
            </a:r>
          </a:p>
          <a:p>
            <a:pPr marL="171450" indent="-171450">
              <a:buFontTx/>
              <a:buChar char="•"/>
            </a:pPr>
            <a:r>
              <a:rPr lang="en-US" dirty="0" smtClean="0"/>
              <a:t>Global Map – those that have and are doing it now…</a:t>
            </a:r>
          </a:p>
          <a:p>
            <a:pPr marL="171450" indent="-171450">
              <a:buFontTx/>
              <a:buChar char="•"/>
            </a:pPr>
            <a:r>
              <a:rPr lang="en-US" dirty="0" smtClean="0"/>
              <a:t>New Perspectives on a global level</a:t>
            </a:r>
          </a:p>
          <a:p>
            <a:pPr marL="171450" indent="-171450">
              <a:buFontTx/>
              <a:buChar char="•"/>
            </a:pPr>
            <a:r>
              <a:rPr lang="en-US" dirty="0" smtClean="0"/>
              <a:t>Changes</a:t>
            </a:r>
            <a:r>
              <a:rPr lang="en-US" baseline="0" dirty="0" smtClean="0"/>
              <a:t> behind the scenes</a:t>
            </a:r>
          </a:p>
          <a:p>
            <a:pPr marL="171450" indent="-171450">
              <a:buFontTx/>
              <a:buChar char="•"/>
            </a:pPr>
            <a:r>
              <a:rPr lang="en-US" baseline="0" dirty="0" smtClean="0"/>
              <a:t>History + Growth</a:t>
            </a:r>
          </a:p>
          <a:p>
            <a:pPr marL="171450" indent="-171450">
              <a:buFontTx/>
              <a:buChar char="•"/>
            </a:pPr>
            <a:r>
              <a:rPr lang="en-US" baseline="0" dirty="0" smtClean="0"/>
              <a:t>Governance</a:t>
            </a:r>
          </a:p>
          <a:p>
            <a:pPr marL="171450" indent="-171450">
              <a:buFontTx/>
              <a:buChar char="•"/>
            </a:pPr>
            <a:endParaRPr lang="en-US" baseline="0" dirty="0" smtClean="0"/>
          </a:p>
          <a:p>
            <a:pPr marL="171450" indent="-171450">
              <a:buFontTx/>
              <a:buChar cha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D8F8903-81FD-4211-B7B6-D86D91762443}" type="slidenum">
              <a:rPr lang="en-US" smtClean="0"/>
              <a:pPr/>
              <a:t>1</a:t>
            </a:fld>
            <a:endParaRPr lang="en-US"/>
          </a:p>
        </p:txBody>
      </p:sp>
    </p:spTree>
    <p:extLst>
      <p:ext uri="{BB962C8B-B14F-4D97-AF65-F5344CB8AC3E}">
        <p14:creationId xmlns:p14="http://schemas.microsoft.com/office/powerpoint/2010/main" val="19364109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D8F8903-81FD-4211-B7B6-D86D91762443}" type="slidenum">
              <a:rPr lang="en-US" smtClean="0"/>
              <a:pPr/>
              <a:t>16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D8F8903-81FD-4211-B7B6-D86D91762443}" type="slidenum">
              <a:rPr lang="en-US" smtClean="0"/>
              <a:pPr/>
              <a:t>17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D8F8903-81FD-4211-B7B6-D86D91762443}" type="slidenum">
              <a:rPr lang="en-US" smtClean="0"/>
              <a:pPr/>
              <a:t>18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D8F8903-81FD-4211-B7B6-D86D91762443}" type="slidenum">
              <a:rPr lang="en-US" smtClean="0"/>
              <a:pPr/>
              <a:t>19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8F8903-81FD-4211-B7B6-D86D91762443}" type="slidenum">
              <a:rPr lang="en-US" smtClean="0"/>
              <a:pPr/>
              <a:t>20</a:t>
            </a:fld>
            <a:endParaRPr lang="en-US"/>
          </a:p>
        </p:txBody>
      </p:sp>
    </p:spTree>
    <p:extLst>
      <p:ext uri="{BB962C8B-B14F-4D97-AF65-F5344CB8AC3E}">
        <p14:creationId xmlns:p14="http://schemas.microsoft.com/office/powerpoint/2010/main" val="3522255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58EA659-6AC7-A349-B360-4CD4C8508E1A}" type="slidenum">
              <a:rPr lang="en-US" smtClean="0"/>
              <a:pPr>
                <a:defRPr/>
              </a:pPr>
              <a:t>2</a:t>
            </a:fld>
            <a:endParaRPr lang="en-US"/>
          </a:p>
        </p:txBody>
      </p:sp>
    </p:spTree>
    <p:extLst>
      <p:ext uri="{BB962C8B-B14F-4D97-AF65-F5344CB8AC3E}">
        <p14:creationId xmlns:p14="http://schemas.microsoft.com/office/powerpoint/2010/main" val="2137454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latin typeface="+mn-lt"/>
                <a:ea typeface="+mn-ea"/>
                <a:cs typeface="+mn-cs"/>
              </a:rPr>
              <a:t>eduroam</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edu</a:t>
            </a:r>
            <a:r>
              <a:rPr lang="en-US" sz="1200" b="0" kern="1200" dirty="0" smtClean="0">
                <a:solidFill>
                  <a:schemeClr val="tx1"/>
                </a:solidFill>
                <a:latin typeface="+mn-lt"/>
                <a:ea typeface="+mn-ea"/>
                <a:cs typeface="+mn-cs"/>
              </a:rPr>
              <a:t>cation </a:t>
            </a:r>
            <a:r>
              <a:rPr lang="en-US" sz="1200" b="1" kern="1200" dirty="0" smtClean="0">
                <a:solidFill>
                  <a:schemeClr val="tx1"/>
                </a:solidFill>
                <a:latin typeface="+mn-lt"/>
                <a:ea typeface="+mn-ea"/>
                <a:cs typeface="+mn-cs"/>
              </a:rPr>
              <a:t>roam</a:t>
            </a:r>
            <a:r>
              <a:rPr lang="en-US" sz="1200" b="0" kern="1200" dirty="0" smtClean="0">
                <a:solidFill>
                  <a:schemeClr val="tx1"/>
                </a:solidFill>
                <a:latin typeface="+mn-lt"/>
                <a:ea typeface="+mn-ea"/>
                <a:cs typeface="+mn-cs"/>
              </a:rPr>
              <a:t>ing) is the secure, world-wide roaming access service developed for the international research and education community. </a:t>
            </a:r>
            <a:r>
              <a:rPr lang="en-US" sz="1200" b="0" kern="1200" dirty="0" err="1" smtClean="0">
                <a:solidFill>
                  <a:schemeClr val="tx1"/>
                </a:solidFill>
                <a:latin typeface="+mn-lt"/>
                <a:ea typeface="+mn-ea"/>
                <a:cs typeface="+mn-cs"/>
              </a:rPr>
              <a:t>eduroam</a:t>
            </a:r>
            <a:r>
              <a:rPr lang="en-US" sz="1200" b="0" kern="1200" dirty="0" smtClean="0">
                <a:solidFill>
                  <a:schemeClr val="tx1"/>
                </a:solidFill>
                <a:latin typeface="+mn-lt"/>
                <a:ea typeface="+mn-ea"/>
                <a:cs typeface="+mn-cs"/>
              </a:rPr>
              <a:t> can work equally well on wired and wireless connections</a:t>
            </a:r>
            <a:r>
              <a:rPr lang="en-US" sz="1200" b="0" kern="1200" baseline="0" dirty="0" smtClean="0">
                <a:solidFill>
                  <a:schemeClr val="tx1"/>
                </a:solidFill>
                <a:latin typeface="+mn-lt"/>
                <a:ea typeface="+mn-ea"/>
                <a:cs typeface="+mn-cs"/>
              </a:rPr>
              <a:t> (most commonly implemented on wireless – and is most popular for student dormitories for wired use). </a:t>
            </a:r>
            <a:endParaRPr lang="en-US" dirty="0"/>
          </a:p>
        </p:txBody>
      </p:sp>
      <p:sp>
        <p:nvSpPr>
          <p:cNvPr id="4" name="Slide Number Placeholder 3"/>
          <p:cNvSpPr>
            <a:spLocks noGrp="1"/>
          </p:cNvSpPr>
          <p:nvPr>
            <p:ph type="sldNum" sz="quarter" idx="10"/>
          </p:nvPr>
        </p:nvSpPr>
        <p:spPr/>
        <p:txBody>
          <a:bodyPr/>
          <a:lstStyle/>
          <a:p>
            <a:fld id="{0D8F8903-81FD-4211-B7B6-D86D91762443}"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area in the blue</a:t>
            </a:r>
            <a:r>
              <a:rPr lang="en-US" baseline="0" dirty="0" smtClean="0"/>
              <a:t> box is infrastructure that many universities will already have (if they have a sufficiently complex </a:t>
            </a:r>
            <a:r>
              <a:rPr lang="en-US" baseline="0" dirty="0" err="1" smtClean="0"/>
              <a:t>wifi</a:t>
            </a:r>
            <a:r>
              <a:rPr lang="en-US" baseline="0" dirty="0" smtClean="0"/>
              <a:t> environment). eduroam only requires the reconfiguration of their institutional RADIUS server and the creation of a “Central RADIUS Proxy Server” for their particular territory/economy/country.</a:t>
            </a:r>
            <a:endParaRPr lang="en-US" dirty="0"/>
          </a:p>
        </p:txBody>
      </p:sp>
      <p:sp>
        <p:nvSpPr>
          <p:cNvPr id="4" name="Slide Number Placeholder 3"/>
          <p:cNvSpPr>
            <a:spLocks noGrp="1"/>
          </p:cNvSpPr>
          <p:nvPr>
            <p:ph type="sldNum" sz="quarter" idx="10"/>
          </p:nvPr>
        </p:nvSpPr>
        <p:spPr/>
        <p:txBody>
          <a:bodyPr/>
          <a:lstStyle/>
          <a:p>
            <a:fld id="{0D8F8903-81FD-4211-B7B6-D86D91762443}" type="slidenum">
              <a:rPr lang="en-US" smtClean="0">
                <a:solidFill>
                  <a:prstClr val="black"/>
                </a:solidFill>
                <a:latin typeface="Calibri"/>
              </a:rPr>
              <a:pPr/>
              <a:t>5</a:t>
            </a:fld>
            <a:endParaRPr lang="en-US">
              <a:solidFill>
                <a:prstClr val="black"/>
              </a:solidFill>
              <a:latin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latin typeface="+mn-lt"/>
                <a:ea typeface="+mn-ea"/>
                <a:cs typeface="+mn-cs"/>
              </a:rPr>
              <a:t>eduroam</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edu</a:t>
            </a:r>
            <a:r>
              <a:rPr lang="en-US" sz="1200" b="0" kern="1200" dirty="0" smtClean="0">
                <a:solidFill>
                  <a:schemeClr val="tx1"/>
                </a:solidFill>
                <a:latin typeface="+mn-lt"/>
                <a:ea typeface="+mn-ea"/>
                <a:cs typeface="+mn-cs"/>
              </a:rPr>
              <a:t>cation </a:t>
            </a:r>
            <a:r>
              <a:rPr lang="en-US" sz="1200" b="1" kern="1200" dirty="0" smtClean="0">
                <a:solidFill>
                  <a:schemeClr val="tx1"/>
                </a:solidFill>
                <a:latin typeface="+mn-lt"/>
                <a:ea typeface="+mn-ea"/>
                <a:cs typeface="+mn-cs"/>
              </a:rPr>
              <a:t>roam</a:t>
            </a:r>
            <a:r>
              <a:rPr lang="en-US" sz="1200" b="0" kern="1200" dirty="0" smtClean="0">
                <a:solidFill>
                  <a:schemeClr val="tx1"/>
                </a:solidFill>
                <a:latin typeface="+mn-lt"/>
                <a:ea typeface="+mn-ea"/>
                <a:cs typeface="+mn-cs"/>
              </a:rPr>
              <a:t>ing) is the secure, world-wide roaming access service developed for the international research and education community. </a:t>
            </a:r>
            <a:r>
              <a:rPr lang="en-US" sz="1200" b="0" kern="1200" dirty="0" err="1" smtClean="0">
                <a:solidFill>
                  <a:schemeClr val="tx1"/>
                </a:solidFill>
                <a:latin typeface="+mn-lt"/>
                <a:ea typeface="+mn-ea"/>
                <a:cs typeface="+mn-cs"/>
              </a:rPr>
              <a:t>eduroam</a:t>
            </a:r>
            <a:r>
              <a:rPr lang="en-US" sz="1200" b="0" kern="1200" dirty="0" smtClean="0">
                <a:solidFill>
                  <a:schemeClr val="tx1"/>
                </a:solidFill>
                <a:latin typeface="+mn-lt"/>
                <a:ea typeface="+mn-ea"/>
                <a:cs typeface="+mn-cs"/>
              </a:rPr>
              <a:t> can work equally well on wired and wireless connections</a:t>
            </a:r>
            <a:r>
              <a:rPr lang="en-US" sz="1200" b="0" kern="1200" baseline="0" dirty="0" smtClean="0">
                <a:solidFill>
                  <a:schemeClr val="tx1"/>
                </a:solidFill>
                <a:latin typeface="+mn-lt"/>
                <a:ea typeface="+mn-ea"/>
                <a:cs typeface="+mn-cs"/>
              </a:rPr>
              <a:t> (most commonly implemented on wireless – and is most popular for student dormitories for wired use). </a:t>
            </a:r>
            <a:endParaRPr lang="en-US" dirty="0"/>
          </a:p>
        </p:txBody>
      </p:sp>
      <p:sp>
        <p:nvSpPr>
          <p:cNvPr id="4" name="Slide Number Placeholder 3"/>
          <p:cNvSpPr>
            <a:spLocks noGrp="1"/>
          </p:cNvSpPr>
          <p:nvPr>
            <p:ph type="sldNum" sz="quarter" idx="10"/>
          </p:nvPr>
        </p:nvSpPr>
        <p:spPr/>
        <p:txBody>
          <a:bodyPr/>
          <a:lstStyle/>
          <a:p>
            <a:fld id="{0D8F8903-81FD-4211-B7B6-D86D91762443}"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D8F8903-81FD-4211-B7B6-D86D91762443}" type="slidenum">
              <a:rPr lang="en-US" smtClean="0"/>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D8F8903-81FD-4211-B7B6-D86D91762443}" type="slidenum">
              <a:rPr lang="en-US" smtClean="0"/>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D8F8903-81FD-4211-B7B6-D86D91762443}" type="slidenum">
              <a:rPr lang="en-US" smtClean="0"/>
              <a:pPr/>
              <a:t>14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D8F8903-81FD-4211-B7B6-D86D91762443}"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descr="bgr2.jpg"/>
          <p:cNvPicPr>
            <a:picLocks noChangeAspect="1"/>
          </p:cNvPicPr>
          <p:nvPr userDrawn="1"/>
        </p:nvPicPr>
        <p:blipFill>
          <a:blip r:embed="rId2"/>
          <a:stretch>
            <a:fillRect/>
          </a:stretch>
        </p:blipFill>
        <p:spPr>
          <a:xfrm>
            <a:off x="0" y="214290"/>
            <a:ext cx="9144000" cy="6644512"/>
          </a:xfrm>
          <a:prstGeom prst="rect">
            <a:avLst/>
          </a:prstGeom>
        </p:spPr>
      </p:pic>
      <p:sp>
        <p:nvSpPr>
          <p:cNvPr id="11" name="Subtitle 2"/>
          <p:cNvSpPr>
            <a:spLocks noGrp="1"/>
          </p:cNvSpPr>
          <p:nvPr>
            <p:ph type="subTitle" idx="1" hasCustomPrompt="1"/>
          </p:nvPr>
        </p:nvSpPr>
        <p:spPr>
          <a:xfrm>
            <a:off x="428596" y="5500702"/>
            <a:ext cx="7143800" cy="1214446"/>
          </a:xfrm>
          <a:prstGeom prst="rect">
            <a:avLst/>
          </a:prstGeom>
        </p:spPr>
        <p:txBody>
          <a:bodyPr>
            <a:noAutofit/>
          </a:bodyPr>
          <a:lstStyle>
            <a:lvl1pPr marL="0" indent="0" algn="l">
              <a:buNone/>
              <a:defRPr sz="15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Name  and </a:t>
            </a:r>
            <a:r>
              <a:rPr lang="en-US" dirty="0" err="1" smtClean="0"/>
              <a:t>surename</a:t>
            </a:r>
            <a:endParaRPr lang="en-US" dirty="0"/>
          </a:p>
        </p:txBody>
      </p:sp>
      <p:sp>
        <p:nvSpPr>
          <p:cNvPr id="12" name="Title Placeholder 1"/>
          <p:cNvSpPr>
            <a:spLocks noGrp="1"/>
          </p:cNvSpPr>
          <p:nvPr>
            <p:ph type="title"/>
          </p:nvPr>
        </p:nvSpPr>
        <p:spPr>
          <a:xfrm>
            <a:off x="428596" y="4286256"/>
            <a:ext cx="8358246" cy="857248"/>
          </a:xfrm>
          <a:prstGeom prst="rect">
            <a:avLst/>
          </a:prstGeom>
        </p:spPr>
        <p:txBody>
          <a:bodyPr vert="horz" lIns="91440" tIns="45720" rIns="91440" bIns="45720" rtlCol="0" anchor="ctr">
            <a:normAutofit/>
          </a:bodyPr>
          <a:lstStyle>
            <a:lvl1pPr algn="l">
              <a:defRPr sz="3500" b="1" spc="-150">
                <a:solidFill>
                  <a:schemeClr val="bg1"/>
                </a:solidFill>
              </a:defRPr>
            </a:lvl1pPr>
          </a:lstStyle>
          <a:p>
            <a:r>
              <a:rPr lang="en-US" dirty="0" smtClean="0"/>
              <a:t>Click to edit Master title style</a:t>
            </a:r>
            <a:endParaRPr lang="en-US" dirty="0"/>
          </a:p>
        </p:txBody>
      </p:sp>
      <p:sp>
        <p:nvSpPr>
          <p:cNvPr id="13" name="Picture Placeholder 2"/>
          <p:cNvSpPr>
            <a:spLocks noGrp="1"/>
          </p:cNvSpPr>
          <p:nvPr>
            <p:ph type="pic" idx="14" hasCustomPrompt="1"/>
          </p:nvPr>
        </p:nvSpPr>
        <p:spPr>
          <a:xfrm>
            <a:off x="7643834" y="5572140"/>
            <a:ext cx="1285884" cy="1158454"/>
          </a:xfrm>
        </p:spPr>
        <p:txBody>
          <a:bodyPr>
            <a:normAutofit/>
          </a:bodyPr>
          <a:lstStyle>
            <a:lvl1pPr marL="0" indent="0">
              <a:buNone/>
              <a:defRPr sz="18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insert logo</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Rectangle 6"/>
          <p:cNvSpPr/>
          <p:nvPr userDrawn="1"/>
        </p:nvSpPr>
        <p:spPr>
          <a:xfrm>
            <a:off x="0" y="6215082"/>
            <a:ext cx="9144000" cy="642918"/>
          </a:xfrm>
          <a:prstGeom prst="rect">
            <a:avLst/>
          </a:prstGeom>
          <a:solidFill>
            <a:srgbClr val="076A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heder-01-03-03.jpg"/>
          <p:cNvPicPr>
            <a:picLocks noChangeAspect="1"/>
          </p:cNvPicPr>
          <p:nvPr userDrawn="1"/>
        </p:nvPicPr>
        <p:blipFill>
          <a:blip r:embed="rId2"/>
          <a:stretch>
            <a:fillRect/>
          </a:stretch>
        </p:blipFill>
        <p:spPr>
          <a:xfrm>
            <a:off x="0" y="0"/>
            <a:ext cx="9144000" cy="1773599"/>
          </a:xfrm>
          <a:prstGeom prst="rect">
            <a:avLst/>
          </a:prstGeom>
        </p:spPr>
      </p:pic>
      <p:sp>
        <p:nvSpPr>
          <p:cNvPr id="3" name="Subtitle 2"/>
          <p:cNvSpPr>
            <a:spLocks noGrp="1"/>
          </p:cNvSpPr>
          <p:nvPr>
            <p:ph type="subTitle" idx="1"/>
          </p:nvPr>
        </p:nvSpPr>
        <p:spPr>
          <a:xfrm>
            <a:off x="428596" y="357166"/>
            <a:ext cx="6400800" cy="642942"/>
          </a:xfrm>
        </p:spPr>
        <p:txBody>
          <a:bodyPr>
            <a:normAutofit/>
          </a:bodyPr>
          <a:lstStyle>
            <a:lvl1pPr marL="0" indent="0" algn="l">
              <a:buNone/>
              <a:defRPr sz="3000" spc="-15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1" name="Slide Number Placeholder 10"/>
          <p:cNvSpPr>
            <a:spLocks noGrp="1"/>
          </p:cNvSpPr>
          <p:nvPr>
            <p:ph type="sldNum" sz="quarter" idx="11"/>
          </p:nvPr>
        </p:nvSpPr>
        <p:spPr/>
        <p:txBody>
          <a:bodyPr/>
          <a:lstStyle>
            <a:lvl1pPr>
              <a:defRPr>
                <a:solidFill>
                  <a:schemeClr val="bg1"/>
                </a:solidFill>
              </a:defRPr>
            </a:lvl1pPr>
          </a:lstStyle>
          <a:p>
            <a:fld id="{53FA47A8-A73B-4270-A9D8-AA5EB350E059}" type="slidenum">
              <a:rPr lang="en-US" smtClean="0"/>
              <a:pPr/>
              <a:t>‹#›</a:t>
            </a:fld>
            <a:endParaRPr lang="en-US" dirty="0"/>
          </a:p>
        </p:txBody>
      </p:sp>
      <p:sp>
        <p:nvSpPr>
          <p:cNvPr id="9" name="Content Placeholder 2"/>
          <p:cNvSpPr>
            <a:spLocks noGrp="1"/>
          </p:cNvSpPr>
          <p:nvPr>
            <p:ph idx="12"/>
          </p:nvPr>
        </p:nvSpPr>
        <p:spPr>
          <a:xfrm>
            <a:off x="457200" y="1600200"/>
            <a:ext cx="8229600" cy="4525963"/>
          </a:xfrm>
        </p:spPr>
        <p:txBody>
          <a:bodyPr/>
          <a:lstStyle>
            <a:lvl2pPr>
              <a:defRPr>
                <a:solidFill>
                  <a:schemeClr val="bg1">
                    <a:lumMod val="50000"/>
                  </a:schemeClr>
                </a:solidFill>
              </a:defRPr>
            </a:lvl2pPr>
            <a:lvl4pP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3" name="Picture Placeholder 2"/>
          <p:cNvSpPr>
            <a:spLocks noGrp="1"/>
          </p:cNvSpPr>
          <p:nvPr>
            <p:ph type="pic" idx="14" hasCustomPrompt="1"/>
          </p:nvPr>
        </p:nvSpPr>
        <p:spPr>
          <a:xfrm>
            <a:off x="500034" y="6286520"/>
            <a:ext cx="492922" cy="444074"/>
          </a:xfrm>
        </p:spPr>
        <p:txBody>
          <a:bodyPr>
            <a:normAutofit/>
          </a:bodyPr>
          <a:lstStyle>
            <a:lvl1pPr marL="0" indent="0">
              <a:buNone/>
              <a:defRPr sz="1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insert logo</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7" name="Rectangle 16"/>
          <p:cNvSpPr/>
          <p:nvPr userDrawn="1"/>
        </p:nvSpPr>
        <p:spPr>
          <a:xfrm>
            <a:off x="0" y="6215082"/>
            <a:ext cx="9144000" cy="642918"/>
          </a:xfrm>
          <a:prstGeom prst="rect">
            <a:avLst/>
          </a:prstGeom>
          <a:solidFill>
            <a:srgbClr val="076A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icture Placeholder 2"/>
          <p:cNvSpPr>
            <a:spLocks noGrp="1"/>
          </p:cNvSpPr>
          <p:nvPr>
            <p:ph type="pic" idx="14" hasCustomPrompt="1"/>
          </p:nvPr>
        </p:nvSpPr>
        <p:spPr>
          <a:xfrm>
            <a:off x="500034" y="6286520"/>
            <a:ext cx="492922" cy="444074"/>
          </a:xfrm>
        </p:spPr>
        <p:txBody>
          <a:bodyPr>
            <a:normAutofit/>
          </a:bodyPr>
          <a:lstStyle>
            <a:lvl1pPr marL="0" indent="0">
              <a:buNone/>
              <a:defRPr sz="1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insert logo</a:t>
            </a:r>
            <a:endParaRPr lang="en-US" dirty="0"/>
          </a:p>
        </p:txBody>
      </p:sp>
      <p:pic>
        <p:nvPicPr>
          <p:cNvPr id="8" name="Picture 7" descr="heder-01-03-03.jpg"/>
          <p:cNvPicPr>
            <a:picLocks noChangeAspect="1"/>
          </p:cNvPicPr>
          <p:nvPr userDrawn="1"/>
        </p:nvPicPr>
        <p:blipFill>
          <a:blip r:embed="rId2"/>
          <a:stretch>
            <a:fillRect/>
          </a:stretch>
        </p:blipFill>
        <p:spPr>
          <a:xfrm>
            <a:off x="0" y="0"/>
            <a:ext cx="9144000" cy="1773599"/>
          </a:xfrm>
          <a:prstGeom prst="rect">
            <a:avLst/>
          </a:prstGeom>
        </p:spPr>
      </p:pic>
      <p:sp>
        <p:nvSpPr>
          <p:cNvPr id="3" name="Subtitle 2"/>
          <p:cNvSpPr>
            <a:spLocks noGrp="1"/>
          </p:cNvSpPr>
          <p:nvPr>
            <p:ph type="subTitle" idx="1"/>
          </p:nvPr>
        </p:nvSpPr>
        <p:spPr>
          <a:xfrm>
            <a:off x="428596" y="357166"/>
            <a:ext cx="6400800" cy="642942"/>
          </a:xfrm>
        </p:spPr>
        <p:txBody>
          <a:bodyPr>
            <a:normAutofit/>
          </a:bodyPr>
          <a:lstStyle>
            <a:lvl1pPr marL="0" indent="0" algn="l">
              <a:buNone/>
              <a:defRPr sz="3000" spc="-15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1" name="Slide Number Placeholder 10"/>
          <p:cNvSpPr>
            <a:spLocks noGrp="1"/>
          </p:cNvSpPr>
          <p:nvPr>
            <p:ph type="sldNum" sz="quarter" idx="11"/>
          </p:nvPr>
        </p:nvSpPr>
        <p:spPr/>
        <p:txBody>
          <a:bodyPr/>
          <a:lstStyle>
            <a:lvl1pPr>
              <a:defRPr>
                <a:solidFill>
                  <a:schemeClr val="bg1"/>
                </a:solidFill>
              </a:defRPr>
            </a:lvl1pPr>
          </a:lstStyle>
          <a:p>
            <a:fld id="{53FA47A8-A73B-4270-A9D8-AA5EB350E059}"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descr="heder-01-03-03.jpg"/>
          <p:cNvPicPr>
            <a:picLocks noChangeAspect="1"/>
          </p:cNvPicPr>
          <p:nvPr userDrawn="1"/>
        </p:nvPicPr>
        <p:blipFill>
          <a:blip r:embed="rId2"/>
          <a:stretch>
            <a:fillRect/>
          </a:stretch>
        </p:blipFill>
        <p:spPr>
          <a:xfrm>
            <a:off x="0" y="0"/>
            <a:ext cx="9144000" cy="1773599"/>
          </a:xfrm>
          <a:prstGeom prst="rect">
            <a:avLst/>
          </a:prstGeom>
        </p:spPr>
      </p:pic>
      <p:sp>
        <p:nvSpPr>
          <p:cNvPr id="14" name="Rectangle 13"/>
          <p:cNvSpPr/>
          <p:nvPr userDrawn="1"/>
        </p:nvSpPr>
        <p:spPr>
          <a:xfrm>
            <a:off x="0" y="6215082"/>
            <a:ext cx="9144000" cy="642918"/>
          </a:xfrm>
          <a:prstGeom prst="rect">
            <a:avLst/>
          </a:prstGeom>
          <a:solidFill>
            <a:srgbClr val="076A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icture Placeholder 2"/>
          <p:cNvSpPr>
            <a:spLocks noGrp="1"/>
          </p:cNvSpPr>
          <p:nvPr>
            <p:ph type="pic" idx="14" hasCustomPrompt="1"/>
          </p:nvPr>
        </p:nvSpPr>
        <p:spPr>
          <a:xfrm>
            <a:off x="500034" y="6286520"/>
            <a:ext cx="492922" cy="444074"/>
          </a:xfrm>
        </p:spPr>
        <p:txBody>
          <a:bodyPr>
            <a:normAutofit/>
          </a:bodyPr>
          <a:lstStyle>
            <a:lvl1pPr marL="0" indent="0">
              <a:buNone/>
              <a:defRPr sz="1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insert logo</a:t>
            </a:r>
            <a:endParaRPr lang="en-US" dirty="0"/>
          </a:p>
        </p:txBody>
      </p:sp>
      <p:sp>
        <p:nvSpPr>
          <p:cNvPr id="11" name="Slide Number Placeholder 10"/>
          <p:cNvSpPr>
            <a:spLocks noGrp="1"/>
          </p:cNvSpPr>
          <p:nvPr>
            <p:ph type="sldNum" sz="quarter" idx="11"/>
          </p:nvPr>
        </p:nvSpPr>
        <p:spPr/>
        <p:txBody>
          <a:bodyPr/>
          <a:lstStyle>
            <a:lvl1pPr>
              <a:defRPr>
                <a:solidFill>
                  <a:schemeClr val="bg1"/>
                </a:solidFill>
              </a:defRPr>
            </a:lvl1pPr>
          </a:lstStyle>
          <a:p>
            <a:fld id="{53FA47A8-A73B-4270-A9D8-AA5EB350E05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A0B09C-E9BA-45D7-A283-92B509046278}" type="datetime1">
              <a:rPr lang="en-US" smtClean="0"/>
              <a:pPr/>
              <a:t>5/11/14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FA47A8-A73B-4270-A9D8-AA5EB350E05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53" r:id="rId1"/>
    <p:sldLayoutId id="2147483672" r:id="rId2"/>
    <p:sldLayoutId id="2147483649" r:id="rId3"/>
    <p:sldLayoutId id="2147483671" r:id="rId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b="1" kern="1200">
          <a:solidFill>
            <a:srgbClr val="076A8F"/>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1"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youtube.com/watch_popup?v=1HQbU4KELtk" TargetMode="Externa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lstStyle/>
          <a:p>
            <a:r>
              <a:rPr lang="en-US" dirty="0" smtClean="0">
                <a:solidFill>
                  <a:srgbClr val="FFFFFF"/>
                </a:solidFill>
              </a:rPr>
              <a:t>RIPE69 – MAT-WG – Wednesday, 5 November 2014</a:t>
            </a:r>
          </a:p>
          <a:p>
            <a:endParaRPr lang="en-US" dirty="0" smtClean="0">
              <a:solidFill>
                <a:srgbClr val="FFFFFF"/>
              </a:solidFill>
            </a:endParaRPr>
          </a:p>
          <a:p>
            <a:r>
              <a:rPr lang="en-US" dirty="0" smtClean="0">
                <a:solidFill>
                  <a:srgbClr val="FFFFFF"/>
                </a:solidFill>
              </a:rPr>
              <a:t>Brook Schofield, GÉANT Association</a:t>
            </a:r>
          </a:p>
          <a:p>
            <a:r>
              <a:rPr lang="en-US" dirty="0" err="1" smtClean="0">
                <a:solidFill>
                  <a:srgbClr val="FFFFFF"/>
                </a:solidFill>
              </a:rPr>
              <a:t>schofield@terena.org</a:t>
            </a:r>
            <a:endParaRPr lang="en-US" dirty="0">
              <a:solidFill>
                <a:srgbClr val="FFFFFF"/>
              </a:solidFill>
            </a:endParaRPr>
          </a:p>
        </p:txBody>
      </p:sp>
      <p:sp>
        <p:nvSpPr>
          <p:cNvPr id="5" name="Title 4"/>
          <p:cNvSpPr>
            <a:spLocks noGrp="1"/>
          </p:cNvSpPr>
          <p:nvPr>
            <p:ph type="title"/>
          </p:nvPr>
        </p:nvSpPr>
        <p:spPr/>
        <p:txBody>
          <a:bodyPr>
            <a:normAutofit fontScale="90000"/>
          </a:bodyPr>
          <a:lstStyle/>
          <a:p>
            <a:r>
              <a:rPr lang="en-US" dirty="0" smtClean="0"/>
              <a:t>eduroam: </a:t>
            </a:r>
            <a:r>
              <a:rPr lang="en-US" dirty="0" smtClean="0"/>
              <a:t>The Value of </a:t>
            </a:r>
            <a:r>
              <a:rPr lang="en-US" dirty="0" smtClean="0"/>
              <a:t>WLAN </a:t>
            </a:r>
            <a:br>
              <a:rPr lang="en-US" dirty="0" smtClean="0"/>
            </a:br>
            <a:r>
              <a:rPr lang="en-US" dirty="0" smtClean="0"/>
              <a:t>measurements for the R&amp;E Community</a:t>
            </a:r>
            <a:endParaRPr lang="en-US" dirty="0"/>
          </a:p>
        </p:txBody>
      </p:sp>
      <p:sp>
        <p:nvSpPr>
          <p:cNvPr id="7" name="Picture Placeholder 6"/>
          <p:cNvSpPr>
            <a:spLocks noGrp="1"/>
          </p:cNvSpPr>
          <p:nvPr>
            <p:ph type="pic" idx="14"/>
          </p:nvPr>
        </p:nvSpPr>
        <p:spPr/>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lstStyle/>
          <a:p>
            <a:r>
              <a:rPr lang="en-US" dirty="0" err="1" smtClean="0"/>
              <a:t>Srce</a:t>
            </a:r>
            <a:r>
              <a:rPr lang="en-US" dirty="0" smtClean="0"/>
              <a:t> Raspberry Pi  (“</a:t>
            </a:r>
            <a:r>
              <a:rPr lang="en-US" dirty="0" err="1" smtClean="0"/>
              <a:t>Frankenprobe</a:t>
            </a:r>
            <a:r>
              <a:rPr lang="en-US" dirty="0" smtClean="0"/>
              <a:t>”)</a:t>
            </a:r>
            <a:endParaRPr lang="en-US" dirty="0"/>
          </a:p>
        </p:txBody>
      </p:sp>
      <p:sp>
        <p:nvSpPr>
          <p:cNvPr id="4" name="Slide Number Placeholder 3"/>
          <p:cNvSpPr>
            <a:spLocks noGrp="1"/>
          </p:cNvSpPr>
          <p:nvPr>
            <p:ph type="sldNum" sz="quarter" idx="11"/>
          </p:nvPr>
        </p:nvSpPr>
        <p:spPr/>
        <p:txBody>
          <a:bodyPr/>
          <a:lstStyle/>
          <a:p>
            <a:fld id="{53FA47A8-A73B-4270-A9D8-AA5EB350E059}" type="slidenum">
              <a:rPr lang="en-US" smtClean="0"/>
              <a:pPr/>
              <a:t>10</a:t>
            </a:fld>
            <a:endParaRPr lang="en-US" dirty="0"/>
          </a:p>
        </p:txBody>
      </p:sp>
      <p:sp>
        <p:nvSpPr>
          <p:cNvPr id="7" name="Content Placeholder 6"/>
          <p:cNvSpPr>
            <a:spLocks noGrp="1"/>
          </p:cNvSpPr>
          <p:nvPr>
            <p:ph idx="12"/>
          </p:nvPr>
        </p:nvSpPr>
        <p:spPr/>
        <p:txBody>
          <a:bodyPr/>
          <a:lstStyle/>
          <a:p>
            <a:r>
              <a:rPr lang="en-US" dirty="0"/>
              <a:t>2012 </a:t>
            </a:r>
            <a:r>
              <a:rPr lang="en-US" dirty="0">
                <a:sym typeface="Wingdings"/>
              </a:rPr>
              <a:t> Current</a:t>
            </a:r>
            <a:endParaRPr lang="en-US" dirty="0"/>
          </a:p>
          <a:p>
            <a:r>
              <a:rPr lang="en-US" dirty="0" smtClean="0"/>
              <a:t>Raspberry Pi</a:t>
            </a:r>
          </a:p>
          <a:p>
            <a:r>
              <a:rPr lang="en-US" dirty="0" err="1" smtClean="0"/>
              <a:t>Srce</a:t>
            </a:r>
            <a:endParaRPr lang="en-US" dirty="0" smtClean="0"/>
          </a:p>
          <a:p>
            <a:r>
              <a:rPr lang="en-US" dirty="0"/>
              <a:t>≅€</a:t>
            </a:r>
            <a:r>
              <a:rPr lang="en-US" dirty="0" smtClean="0"/>
              <a:t>100</a:t>
            </a:r>
          </a:p>
          <a:p>
            <a:r>
              <a:rPr lang="en-US" dirty="0" smtClean="0"/>
              <a:t>Not a solution</a:t>
            </a:r>
          </a:p>
          <a:p>
            <a:r>
              <a:rPr lang="en-US" dirty="0" smtClean="0"/>
              <a:t>Scanning for SSIDs</a:t>
            </a:r>
            <a:br>
              <a:rPr lang="en-US" dirty="0" smtClean="0"/>
            </a:br>
            <a:r>
              <a:rPr lang="en-US" dirty="0" smtClean="0"/>
              <a:t>&amp; Signal Quality</a:t>
            </a:r>
          </a:p>
          <a:p>
            <a:endParaRPr lang="en-US" dirty="0" smtClean="0"/>
          </a:p>
          <a:p>
            <a:endParaRPr lang="en-US" dirty="0" smtClean="0"/>
          </a:p>
        </p:txBody>
      </p:sp>
      <p:sp>
        <p:nvSpPr>
          <p:cNvPr id="8" name="Picture Placeholder 7"/>
          <p:cNvSpPr>
            <a:spLocks noGrp="1"/>
          </p:cNvSpPr>
          <p:nvPr>
            <p:ph type="pic" idx="14"/>
          </p:nvPr>
        </p:nvSpPr>
        <p:spPr/>
      </p:sp>
      <p:pic>
        <p:nvPicPr>
          <p:cNvPr id="2" name="Picture 1" descr="Screen Shot 2014-10-20 at 10.16.4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5936" y="2371712"/>
            <a:ext cx="5161550" cy="3865600"/>
          </a:xfrm>
          <a:prstGeom prst="rect">
            <a:avLst/>
          </a:prstGeom>
        </p:spPr>
      </p:pic>
    </p:spTree>
    <p:extLst>
      <p:ext uri="{BB962C8B-B14F-4D97-AF65-F5344CB8AC3E}">
        <p14:creationId xmlns:p14="http://schemas.microsoft.com/office/powerpoint/2010/main" val="408104983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3-11 at 17.17.3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2847" y="2276872"/>
            <a:ext cx="5677705" cy="3887759"/>
          </a:xfrm>
          <a:prstGeom prst="rect">
            <a:avLst/>
          </a:prstGeom>
        </p:spPr>
      </p:pic>
      <p:sp>
        <p:nvSpPr>
          <p:cNvPr id="6" name="Subtitle 5"/>
          <p:cNvSpPr>
            <a:spLocks noGrp="1"/>
          </p:cNvSpPr>
          <p:nvPr>
            <p:ph type="subTitle" idx="1"/>
          </p:nvPr>
        </p:nvSpPr>
        <p:spPr/>
        <p:txBody>
          <a:bodyPr/>
          <a:lstStyle/>
          <a:p>
            <a:r>
              <a:rPr lang="en-US" dirty="0" smtClean="0"/>
              <a:t>Janet/</a:t>
            </a:r>
            <a:r>
              <a:rPr lang="en-US" dirty="0" err="1" smtClean="0"/>
              <a:t>Loughborough</a:t>
            </a:r>
            <a:r>
              <a:rPr lang="en-US" dirty="0" smtClean="0"/>
              <a:t> </a:t>
            </a:r>
            <a:r>
              <a:rPr lang="en-US" dirty="0" err="1" smtClean="0"/>
              <a:t>Uni</a:t>
            </a:r>
            <a:r>
              <a:rPr lang="en-US" dirty="0" smtClean="0"/>
              <a:t> Probe</a:t>
            </a:r>
            <a:endParaRPr lang="en-US" dirty="0"/>
          </a:p>
        </p:txBody>
      </p:sp>
      <p:sp>
        <p:nvSpPr>
          <p:cNvPr id="4" name="Slide Number Placeholder 3"/>
          <p:cNvSpPr>
            <a:spLocks noGrp="1"/>
          </p:cNvSpPr>
          <p:nvPr>
            <p:ph type="sldNum" sz="quarter" idx="11"/>
          </p:nvPr>
        </p:nvSpPr>
        <p:spPr/>
        <p:txBody>
          <a:bodyPr/>
          <a:lstStyle/>
          <a:p>
            <a:fld id="{53FA47A8-A73B-4270-A9D8-AA5EB350E059}" type="slidenum">
              <a:rPr lang="en-US" smtClean="0"/>
              <a:pPr/>
              <a:t>11</a:t>
            </a:fld>
            <a:endParaRPr lang="en-US" dirty="0"/>
          </a:p>
        </p:txBody>
      </p:sp>
      <p:sp>
        <p:nvSpPr>
          <p:cNvPr id="7" name="Content Placeholder 6"/>
          <p:cNvSpPr>
            <a:spLocks noGrp="1"/>
          </p:cNvSpPr>
          <p:nvPr>
            <p:ph idx="12"/>
          </p:nvPr>
        </p:nvSpPr>
        <p:spPr/>
        <p:txBody>
          <a:bodyPr/>
          <a:lstStyle/>
          <a:p>
            <a:r>
              <a:rPr lang="en-US" dirty="0" smtClean="0"/>
              <a:t>2012 – 2014 (still running)</a:t>
            </a:r>
          </a:p>
          <a:p>
            <a:r>
              <a:rPr lang="en-US" dirty="0" err="1" smtClean="0"/>
              <a:t>wpa_supplicant</a:t>
            </a:r>
            <a:r>
              <a:rPr lang="en-US" dirty="0" smtClean="0"/>
              <a:t> </a:t>
            </a:r>
            <a:r>
              <a:rPr lang="en-US" dirty="0" smtClean="0"/>
              <a:t/>
            </a:r>
            <a:br>
              <a:rPr lang="en-US" dirty="0" smtClean="0"/>
            </a:br>
            <a:r>
              <a:rPr lang="en-US" dirty="0" smtClean="0"/>
              <a:t>&amp; scripts</a:t>
            </a:r>
          </a:p>
          <a:p>
            <a:r>
              <a:rPr lang="en-US" dirty="0" smtClean="0"/>
              <a:t>Growing from 20 </a:t>
            </a:r>
            <a:br>
              <a:rPr lang="en-US" dirty="0" smtClean="0"/>
            </a:br>
            <a:r>
              <a:rPr lang="en-US" dirty="0" smtClean="0"/>
              <a:t>to </a:t>
            </a:r>
            <a:r>
              <a:rPr lang="en-US" dirty="0" smtClean="0"/>
              <a:t>200 </a:t>
            </a:r>
            <a:r>
              <a:rPr lang="en-US" dirty="0" smtClean="0"/>
              <a:t>probes now</a:t>
            </a:r>
            <a:endParaRPr lang="en-US" dirty="0" smtClean="0"/>
          </a:p>
          <a:p>
            <a:r>
              <a:rPr lang="en-US" dirty="0" smtClean="0"/>
              <a:t>TP</a:t>
            </a:r>
            <a:r>
              <a:rPr lang="en-US" dirty="0"/>
              <a:t>-Link MR3020</a:t>
            </a:r>
          </a:p>
          <a:p>
            <a:r>
              <a:rPr lang="en-US" dirty="0"/>
              <a:t>≊ Atlas v3</a:t>
            </a:r>
          </a:p>
          <a:p>
            <a:endParaRPr lang="en-US" dirty="0" smtClean="0"/>
          </a:p>
          <a:p>
            <a:endParaRPr lang="en-US" dirty="0" smtClean="0"/>
          </a:p>
          <a:p>
            <a:endParaRPr lang="en-US" dirty="0" smtClean="0"/>
          </a:p>
        </p:txBody>
      </p:sp>
      <p:sp>
        <p:nvSpPr>
          <p:cNvPr id="8" name="Picture Placeholder 7"/>
          <p:cNvSpPr>
            <a:spLocks noGrp="1"/>
          </p:cNvSpPr>
          <p:nvPr>
            <p:ph type="pic" idx="14"/>
          </p:nvPr>
        </p:nvSpPr>
        <p:spPr/>
      </p:sp>
      <p:pic>
        <p:nvPicPr>
          <p:cNvPr id="3" name="Picture 2" descr="eduprob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6289" y="2636912"/>
            <a:ext cx="4312215" cy="3227626"/>
          </a:xfrm>
          <a:prstGeom prst="rect">
            <a:avLst/>
          </a:prstGeom>
        </p:spPr>
      </p:pic>
    </p:spTree>
    <p:extLst>
      <p:ext uri="{BB962C8B-B14F-4D97-AF65-F5344CB8AC3E}">
        <p14:creationId xmlns:p14="http://schemas.microsoft.com/office/powerpoint/2010/main" val="23492494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xit" presetSubtype="10" fill="hold" nodeType="withEffect">
                                  <p:stCondLst>
                                    <p:cond delay="0"/>
                                  </p:stCondLst>
                                  <p:childTnLst>
                                    <p:animEffect transition="out" filter="blinds(horizontal)">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itle 13"/>
          <p:cNvSpPr>
            <a:spLocks noGrp="1"/>
          </p:cNvSpPr>
          <p:nvPr>
            <p:ph type="subTitle" idx="1"/>
          </p:nvPr>
        </p:nvSpPr>
        <p:spPr/>
        <p:txBody>
          <a:bodyPr>
            <a:normAutofit/>
          </a:bodyPr>
          <a:lstStyle/>
          <a:p>
            <a:r>
              <a:rPr lang="en-US" sz="3200" dirty="0" smtClean="0"/>
              <a:t>Why WLAN measurements on Atlas?</a:t>
            </a:r>
            <a:endParaRPr lang="en-US" sz="3200" dirty="0"/>
          </a:p>
        </p:txBody>
      </p:sp>
      <p:sp>
        <p:nvSpPr>
          <p:cNvPr id="4" name="Slide Number Placeholder 3"/>
          <p:cNvSpPr>
            <a:spLocks noGrp="1"/>
          </p:cNvSpPr>
          <p:nvPr>
            <p:ph type="sldNum" sz="quarter" idx="11"/>
          </p:nvPr>
        </p:nvSpPr>
        <p:spPr/>
        <p:txBody>
          <a:bodyPr/>
          <a:lstStyle/>
          <a:p>
            <a:fld id="{53FA47A8-A73B-4270-A9D8-AA5EB350E059}" type="slidenum">
              <a:rPr lang="en-US" smtClean="0"/>
              <a:pPr/>
              <a:t>12</a:t>
            </a:fld>
            <a:endParaRPr lang="en-US" dirty="0"/>
          </a:p>
        </p:txBody>
      </p:sp>
      <p:sp>
        <p:nvSpPr>
          <p:cNvPr id="5" name="Content Placeholder 4"/>
          <p:cNvSpPr>
            <a:spLocks noGrp="1"/>
          </p:cNvSpPr>
          <p:nvPr>
            <p:ph idx="12"/>
          </p:nvPr>
        </p:nvSpPr>
        <p:spPr/>
        <p:txBody>
          <a:bodyPr>
            <a:normAutofit fontScale="92500"/>
          </a:bodyPr>
          <a:lstStyle/>
          <a:p>
            <a:pPr>
              <a:defRPr/>
            </a:pPr>
            <a:r>
              <a:rPr lang="en-US" dirty="0" smtClean="0"/>
              <a:t>Janet/</a:t>
            </a:r>
            <a:r>
              <a:rPr lang="en-US" dirty="0" err="1" smtClean="0"/>
              <a:t>Loughborough</a:t>
            </a:r>
            <a:r>
              <a:rPr lang="en-US" dirty="0" smtClean="0"/>
              <a:t> </a:t>
            </a:r>
            <a:r>
              <a:rPr lang="en-US" dirty="0" err="1" smtClean="0"/>
              <a:t>Uni</a:t>
            </a:r>
            <a:r>
              <a:rPr lang="en-US" dirty="0" smtClean="0"/>
              <a:t> as </a:t>
            </a:r>
            <a:r>
              <a:rPr lang="en-US" dirty="0" err="1" smtClean="0"/>
              <a:t>PoC</a:t>
            </a:r>
            <a:endParaRPr lang="en-US" dirty="0" smtClean="0"/>
          </a:p>
          <a:p>
            <a:pPr lvl="1">
              <a:defRPr/>
            </a:pPr>
            <a:r>
              <a:rPr lang="en-US" dirty="0" smtClean="0"/>
              <a:t>Proof that it can work…</a:t>
            </a:r>
          </a:p>
          <a:p>
            <a:pPr lvl="2">
              <a:defRPr/>
            </a:pPr>
            <a:r>
              <a:rPr lang="en-US" dirty="0" smtClean="0"/>
              <a:t>…previous solutions show utility – but not scale.</a:t>
            </a:r>
          </a:p>
          <a:p>
            <a:pPr>
              <a:defRPr/>
            </a:pPr>
            <a:r>
              <a:rPr lang="en-US" dirty="0" smtClean="0"/>
              <a:t>eduroam </a:t>
            </a:r>
            <a:r>
              <a:rPr lang="en-US" dirty="0"/>
              <a:t>≅</a:t>
            </a:r>
            <a:r>
              <a:rPr lang="en-US" dirty="0" smtClean="0"/>
              <a:t> Hotspot 2.0</a:t>
            </a:r>
          </a:p>
          <a:p>
            <a:pPr lvl="1">
              <a:defRPr/>
            </a:pPr>
            <a:r>
              <a:rPr lang="en-US" dirty="0" smtClean="0"/>
              <a:t>Hotspot 2.0 + Next Generation Hotspot both 802.1X</a:t>
            </a:r>
          </a:p>
          <a:p>
            <a:pPr lvl="2">
              <a:defRPr/>
            </a:pPr>
            <a:r>
              <a:rPr lang="en-US" dirty="0" smtClean="0"/>
              <a:t>WLAN hotspot providers might be interested in sponsoring</a:t>
            </a:r>
          </a:p>
          <a:p>
            <a:pPr>
              <a:defRPr/>
            </a:pPr>
            <a:r>
              <a:rPr lang="en-US" dirty="0" smtClean="0"/>
              <a:t>Atlas has the footprint + infrastructure</a:t>
            </a:r>
            <a:endParaRPr lang="en-US" dirty="0"/>
          </a:p>
          <a:p>
            <a:pPr lvl="1">
              <a:defRPr/>
            </a:pPr>
            <a:r>
              <a:rPr lang="en-US" dirty="0" smtClean="0"/>
              <a:t>Can scale to &gt;7k probes</a:t>
            </a:r>
            <a:endParaRPr lang="en-US" dirty="0"/>
          </a:p>
          <a:p>
            <a:pPr lvl="1">
              <a:defRPr/>
            </a:pPr>
            <a:r>
              <a:rPr lang="en-US" dirty="0" smtClean="0"/>
              <a:t>Datasets can be public + available over time</a:t>
            </a:r>
            <a:endParaRPr lang="en-US" dirty="0"/>
          </a:p>
        </p:txBody>
      </p:sp>
      <p:sp>
        <p:nvSpPr>
          <p:cNvPr id="15" name="Picture Placeholder 14"/>
          <p:cNvSpPr>
            <a:spLocks noGrp="1"/>
          </p:cNvSpPr>
          <p:nvPr>
            <p:ph type="pic" idx="14"/>
          </p:nvPr>
        </p:nvSpPr>
        <p:spPr/>
      </p:sp>
    </p:spTree>
    <p:extLst>
      <p:ext uri="{BB962C8B-B14F-4D97-AF65-F5344CB8AC3E}">
        <p14:creationId xmlns:p14="http://schemas.microsoft.com/office/powerpoint/2010/main" val="213538758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itle 13"/>
          <p:cNvSpPr>
            <a:spLocks noGrp="1"/>
          </p:cNvSpPr>
          <p:nvPr>
            <p:ph type="subTitle" idx="1"/>
          </p:nvPr>
        </p:nvSpPr>
        <p:spPr/>
        <p:txBody>
          <a:bodyPr>
            <a:normAutofit/>
          </a:bodyPr>
          <a:lstStyle/>
          <a:p>
            <a:r>
              <a:rPr lang="en-US" sz="3200" dirty="0" smtClean="0"/>
              <a:t>What is in it for RIPE Atlas?</a:t>
            </a:r>
            <a:endParaRPr lang="en-US" sz="3200" dirty="0"/>
          </a:p>
        </p:txBody>
      </p:sp>
      <p:sp>
        <p:nvSpPr>
          <p:cNvPr id="4" name="Slide Number Placeholder 3"/>
          <p:cNvSpPr>
            <a:spLocks noGrp="1"/>
          </p:cNvSpPr>
          <p:nvPr>
            <p:ph type="sldNum" sz="quarter" idx="11"/>
          </p:nvPr>
        </p:nvSpPr>
        <p:spPr/>
        <p:txBody>
          <a:bodyPr/>
          <a:lstStyle/>
          <a:p>
            <a:fld id="{53FA47A8-A73B-4270-A9D8-AA5EB350E059}" type="slidenum">
              <a:rPr lang="en-US" smtClean="0"/>
              <a:pPr/>
              <a:t>13</a:t>
            </a:fld>
            <a:endParaRPr lang="en-US" dirty="0"/>
          </a:p>
        </p:txBody>
      </p:sp>
      <p:sp>
        <p:nvSpPr>
          <p:cNvPr id="5" name="Content Placeholder 4"/>
          <p:cNvSpPr>
            <a:spLocks noGrp="1"/>
          </p:cNvSpPr>
          <p:nvPr>
            <p:ph idx="12"/>
          </p:nvPr>
        </p:nvSpPr>
        <p:spPr/>
        <p:txBody>
          <a:bodyPr>
            <a:normAutofit/>
          </a:bodyPr>
          <a:lstStyle/>
          <a:p>
            <a:pPr>
              <a:defRPr/>
            </a:pPr>
            <a:r>
              <a:rPr lang="en-US" dirty="0" smtClean="0"/>
              <a:t>Bigger footprint in the R&amp;E space</a:t>
            </a:r>
          </a:p>
          <a:p>
            <a:pPr lvl="1">
              <a:defRPr/>
            </a:pPr>
            <a:r>
              <a:rPr lang="en-US" dirty="0" smtClean="0"/>
              <a:t>Currently </a:t>
            </a:r>
            <a:r>
              <a:rPr lang="en-US" dirty="0" smtClean="0"/>
              <a:t>many countries, ASNs and networks connected to </a:t>
            </a:r>
            <a:r>
              <a:rPr lang="en-US" dirty="0" smtClean="0"/>
              <a:t>GÉANT without an Atlas </a:t>
            </a:r>
            <a:r>
              <a:rPr lang="en-US" dirty="0" smtClean="0"/>
              <a:t>Probe</a:t>
            </a:r>
          </a:p>
          <a:p>
            <a:pPr lvl="1">
              <a:defRPr/>
            </a:pPr>
            <a:r>
              <a:rPr lang="en-US" dirty="0" smtClean="0"/>
              <a:t>G</a:t>
            </a:r>
            <a:r>
              <a:rPr lang="en-US" dirty="0" smtClean="0"/>
              <a:t>ÉANT and associated networks reach xx countries</a:t>
            </a:r>
            <a:endParaRPr lang="en-US" dirty="0" smtClean="0"/>
          </a:p>
          <a:p>
            <a:pPr>
              <a:defRPr/>
            </a:pPr>
            <a:r>
              <a:rPr lang="en-US" dirty="0" smtClean="0"/>
              <a:t>Sponsorship </a:t>
            </a:r>
            <a:r>
              <a:rPr lang="en-US" dirty="0" smtClean="0"/>
              <a:t>from the eduroam community</a:t>
            </a:r>
            <a:endParaRPr lang="en-US" dirty="0"/>
          </a:p>
          <a:p>
            <a:pPr lvl="1">
              <a:defRPr/>
            </a:pPr>
            <a:r>
              <a:rPr lang="en-US" dirty="0" smtClean="0"/>
              <a:t>Desire to define eduroam quality will encourage Atlas deployment</a:t>
            </a:r>
          </a:p>
          <a:p>
            <a:pPr lvl="1">
              <a:defRPr/>
            </a:pPr>
            <a:r>
              <a:rPr lang="en-US" dirty="0" smtClean="0"/>
              <a:t>We willing to financially support Atlas</a:t>
            </a:r>
            <a:endParaRPr lang="en-US" dirty="0"/>
          </a:p>
        </p:txBody>
      </p:sp>
      <p:sp>
        <p:nvSpPr>
          <p:cNvPr id="15" name="Picture Placeholder 14"/>
          <p:cNvSpPr>
            <a:spLocks noGrp="1"/>
          </p:cNvSpPr>
          <p:nvPr>
            <p:ph type="pic" idx="14"/>
          </p:nvPr>
        </p:nvSpPr>
        <p:spPr/>
      </p:sp>
    </p:spTree>
    <p:extLst>
      <p:ext uri="{BB962C8B-B14F-4D97-AF65-F5344CB8AC3E}">
        <p14:creationId xmlns:p14="http://schemas.microsoft.com/office/powerpoint/2010/main" val="345649124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itle 13"/>
          <p:cNvSpPr>
            <a:spLocks noGrp="1"/>
          </p:cNvSpPr>
          <p:nvPr>
            <p:ph type="subTitle" idx="1"/>
          </p:nvPr>
        </p:nvSpPr>
        <p:spPr/>
        <p:txBody>
          <a:bodyPr>
            <a:normAutofit/>
          </a:bodyPr>
          <a:lstStyle/>
          <a:p>
            <a:r>
              <a:rPr lang="en-US" sz="3200" dirty="0" smtClean="0"/>
              <a:t>Where is eduroam?</a:t>
            </a:r>
            <a:endParaRPr lang="en-US" sz="3200" dirty="0"/>
          </a:p>
        </p:txBody>
      </p:sp>
      <p:sp>
        <p:nvSpPr>
          <p:cNvPr id="4" name="Slide Number Placeholder 3"/>
          <p:cNvSpPr>
            <a:spLocks noGrp="1"/>
          </p:cNvSpPr>
          <p:nvPr>
            <p:ph type="sldNum" sz="quarter" idx="11"/>
          </p:nvPr>
        </p:nvSpPr>
        <p:spPr/>
        <p:txBody>
          <a:bodyPr/>
          <a:lstStyle/>
          <a:p>
            <a:fld id="{53FA47A8-A73B-4270-A9D8-AA5EB350E059}" type="slidenum">
              <a:rPr lang="en-US" smtClean="0"/>
              <a:pPr/>
              <a:t>14</a:t>
            </a:fld>
            <a:endParaRPr lang="en-US" dirty="0"/>
          </a:p>
        </p:txBody>
      </p:sp>
      <p:sp>
        <p:nvSpPr>
          <p:cNvPr id="5" name="Picture Placeholder 4"/>
          <p:cNvSpPr>
            <a:spLocks noGrp="1"/>
          </p:cNvSpPr>
          <p:nvPr>
            <p:ph type="pic" idx="14"/>
          </p:nvPr>
        </p:nvSpPr>
        <p:spPr/>
      </p:sp>
      <p:pic>
        <p:nvPicPr>
          <p:cNvPr id="2" name="Picture 1" descr="Screen Shot 2014-10-20 at 1.21.3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29241"/>
            <a:ext cx="9144000" cy="4557272"/>
          </a:xfrm>
          <a:prstGeom prst="rect">
            <a:avLst/>
          </a:prstGeom>
        </p:spPr>
      </p:pic>
      <p:grpSp>
        <p:nvGrpSpPr>
          <p:cNvPr id="6" name="Group 4"/>
          <p:cNvGrpSpPr/>
          <p:nvPr/>
        </p:nvGrpSpPr>
        <p:grpSpPr>
          <a:xfrm>
            <a:off x="755576" y="4869160"/>
            <a:ext cx="2293937" cy="646331"/>
            <a:chOff x="684213" y="5516563"/>
            <a:chExt cx="2293937" cy="646331"/>
          </a:xfrm>
        </p:grpSpPr>
        <p:sp>
          <p:nvSpPr>
            <p:cNvPr id="7" name="Rectangle 3"/>
            <p:cNvSpPr>
              <a:spLocks noChangeArrowheads="1"/>
            </p:cNvSpPr>
            <p:nvPr/>
          </p:nvSpPr>
          <p:spPr bwMode="auto">
            <a:xfrm>
              <a:off x="684213" y="5576888"/>
              <a:ext cx="142875" cy="142875"/>
            </a:xfrm>
            <a:prstGeom prst="rect">
              <a:avLst/>
            </a:prstGeom>
            <a:solidFill>
              <a:srgbClr val="004359"/>
            </a:solidFill>
            <a:ln w="9525">
              <a:solidFill>
                <a:schemeClr val="tx1"/>
              </a:solidFill>
              <a:round/>
              <a:headEnd/>
              <a:tailEnd/>
            </a:ln>
          </p:spPr>
          <p:txBody>
            <a:bodyPr/>
            <a:lstStyle/>
            <a:p>
              <a:pPr defTabSz="915988" eaLnBrk="1" hangingPunct="1"/>
              <a:endParaRPr lang="en-US" sz="1800">
                <a:solidFill>
                  <a:prstClr val="black"/>
                </a:solidFill>
                <a:latin typeface="Arial" charset="0"/>
                <a:ea typeface="ＭＳ Ｐゴシック" charset="0"/>
                <a:cs typeface="ＭＳ Ｐゴシック" charset="0"/>
              </a:endParaRPr>
            </a:p>
          </p:txBody>
        </p:sp>
        <p:sp>
          <p:nvSpPr>
            <p:cNvPr id="8" name="Rectangle 4"/>
            <p:cNvSpPr>
              <a:spLocks noChangeArrowheads="1"/>
            </p:cNvSpPr>
            <p:nvPr/>
          </p:nvSpPr>
          <p:spPr bwMode="auto">
            <a:xfrm>
              <a:off x="684213" y="5949950"/>
              <a:ext cx="142875" cy="142875"/>
            </a:xfrm>
            <a:prstGeom prst="rect">
              <a:avLst/>
            </a:prstGeom>
            <a:solidFill>
              <a:schemeClr val="bg1">
                <a:lumMod val="85000"/>
              </a:schemeClr>
            </a:solidFill>
            <a:ln w="9525">
              <a:solidFill>
                <a:schemeClr val="tx1"/>
              </a:solidFill>
              <a:round/>
              <a:headEnd/>
              <a:tailEnd/>
            </a:ln>
          </p:spPr>
          <p:txBody>
            <a:bodyPr/>
            <a:lstStyle/>
            <a:p>
              <a:pPr defTabSz="915988" eaLnBrk="1" hangingPunct="1"/>
              <a:endParaRPr lang="en-US" sz="1800">
                <a:solidFill>
                  <a:prstClr val="black"/>
                </a:solidFill>
                <a:latin typeface="Arial" charset="0"/>
                <a:ea typeface="ＭＳ Ｐゴシック" charset="0"/>
                <a:cs typeface="ＭＳ Ｐゴシック" charset="0"/>
              </a:endParaRPr>
            </a:p>
          </p:txBody>
        </p:sp>
        <p:sp>
          <p:nvSpPr>
            <p:cNvPr id="9" name="Rectangle 8"/>
            <p:cNvSpPr>
              <a:spLocks noChangeArrowheads="1"/>
            </p:cNvSpPr>
            <p:nvPr/>
          </p:nvSpPr>
          <p:spPr bwMode="auto">
            <a:xfrm>
              <a:off x="684213" y="5761038"/>
              <a:ext cx="142875" cy="144462"/>
            </a:xfrm>
            <a:prstGeom prst="rect">
              <a:avLst/>
            </a:prstGeom>
            <a:solidFill>
              <a:srgbClr val="B2CCD3"/>
            </a:solidFill>
            <a:ln w="9525">
              <a:solidFill>
                <a:schemeClr val="tx1"/>
              </a:solidFill>
              <a:round/>
              <a:headEnd/>
              <a:tailEnd/>
            </a:ln>
          </p:spPr>
          <p:txBody>
            <a:bodyPr/>
            <a:lstStyle/>
            <a:p>
              <a:pPr defTabSz="915988" eaLnBrk="1" hangingPunct="1"/>
              <a:endParaRPr lang="en-US" sz="1800">
                <a:solidFill>
                  <a:prstClr val="black"/>
                </a:solidFill>
                <a:latin typeface="Arial" charset="0"/>
                <a:ea typeface="ＭＳ Ｐゴシック" charset="0"/>
                <a:cs typeface="ＭＳ Ｐゴシック" charset="0"/>
              </a:endParaRPr>
            </a:p>
          </p:txBody>
        </p:sp>
        <p:sp>
          <p:nvSpPr>
            <p:cNvPr id="10" name="Rectangle 9"/>
            <p:cNvSpPr/>
            <p:nvPr/>
          </p:nvSpPr>
          <p:spPr>
            <a:xfrm>
              <a:off x="827088" y="5516563"/>
              <a:ext cx="2151062" cy="646331"/>
            </a:xfrm>
            <a:prstGeom prst="rect">
              <a:avLst/>
            </a:prstGeom>
          </p:spPr>
          <p:txBody>
            <a:bodyPr>
              <a:spAutoFit/>
            </a:bodyPr>
            <a:lstStyle/>
            <a:p>
              <a:pPr eaLnBrk="1" hangingPunct="1">
                <a:defRPr/>
              </a:pPr>
              <a:r>
                <a:rPr lang="en-US" sz="1200" kern="0" dirty="0">
                  <a:solidFill>
                    <a:srgbClr val="074359"/>
                  </a:solidFill>
                  <a:latin typeface="Arial"/>
                  <a:ea typeface="ＭＳ Ｐゴシック"/>
                  <a:cs typeface="ＭＳ Ｐゴシック" charset="0"/>
                </a:rPr>
                <a:t>e</a:t>
              </a:r>
              <a:r>
                <a:rPr lang="en-US" sz="1200" kern="0" dirty="0" smtClean="0">
                  <a:solidFill>
                    <a:srgbClr val="074359"/>
                  </a:solidFill>
                  <a:latin typeface="Arial"/>
                  <a:ea typeface="ＭＳ Ｐゴシック"/>
                  <a:cs typeface="ＭＳ Ｐゴシック" charset="0"/>
                </a:rPr>
                <a:t>duroam</a:t>
              </a:r>
              <a:endParaRPr lang="en-US" sz="1200" kern="0" dirty="0">
                <a:solidFill>
                  <a:srgbClr val="074359"/>
                </a:solidFill>
                <a:latin typeface="Arial"/>
                <a:ea typeface="ＭＳ Ｐゴシック"/>
                <a:cs typeface="ＭＳ Ｐゴシック" charset="0"/>
              </a:endParaRPr>
            </a:p>
            <a:p>
              <a:pPr eaLnBrk="1" hangingPunct="1">
                <a:defRPr/>
              </a:pPr>
              <a:r>
                <a:rPr lang="en-US" sz="1200" kern="0" dirty="0" smtClean="0">
                  <a:solidFill>
                    <a:srgbClr val="074359"/>
                  </a:solidFill>
                  <a:latin typeface="Arial"/>
                  <a:ea typeface="ＭＳ Ｐゴシック"/>
                  <a:cs typeface="ＭＳ Ｐゴシック" charset="0"/>
                </a:rPr>
                <a:t>Pilot</a:t>
              </a:r>
              <a:endParaRPr lang="en-US" sz="1200" kern="0" dirty="0">
                <a:solidFill>
                  <a:srgbClr val="074359"/>
                </a:solidFill>
                <a:latin typeface="Arial"/>
                <a:ea typeface="ＭＳ Ｐゴシック"/>
                <a:cs typeface="ＭＳ Ｐゴシック" charset="0"/>
              </a:endParaRPr>
            </a:p>
            <a:p>
              <a:pPr eaLnBrk="1" hangingPunct="1">
                <a:defRPr/>
              </a:pPr>
              <a:r>
                <a:rPr lang="en-US" sz="1200" kern="0" dirty="0" smtClean="0">
                  <a:solidFill>
                    <a:srgbClr val="074359"/>
                  </a:solidFill>
                  <a:latin typeface="Arial"/>
                  <a:ea typeface="ＭＳ Ｐゴシック"/>
                  <a:cs typeface="ＭＳ Ｐゴシック" charset="0"/>
                </a:rPr>
                <a:t>:-(</a:t>
              </a:r>
              <a:endParaRPr lang="en-US" sz="1200" dirty="0">
                <a:solidFill>
                  <a:prstClr val="black"/>
                </a:solidFill>
                <a:latin typeface="Arial" charset="0"/>
                <a:ea typeface="ＭＳ Ｐゴシック" charset="0"/>
                <a:cs typeface="ＭＳ Ｐゴシック" charset="0"/>
              </a:endParaRPr>
            </a:p>
          </p:txBody>
        </p:sp>
      </p:grpSp>
    </p:spTree>
    <p:extLst>
      <p:ext uri="{BB962C8B-B14F-4D97-AF65-F5344CB8AC3E}">
        <p14:creationId xmlns:p14="http://schemas.microsoft.com/office/powerpoint/2010/main" val="168702439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itle 13"/>
          <p:cNvSpPr>
            <a:spLocks noGrp="1"/>
          </p:cNvSpPr>
          <p:nvPr>
            <p:ph type="subTitle" idx="1"/>
          </p:nvPr>
        </p:nvSpPr>
        <p:spPr/>
        <p:txBody>
          <a:bodyPr>
            <a:normAutofit/>
          </a:bodyPr>
          <a:lstStyle/>
          <a:p>
            <a:r>
              <a:rPr lang="en-US" sz="3200" dirty="0" smtClean="0"/>
              <a:t>Where is eduroam?</a:t>
            </a:r>
            <a:endParaRPr lang="en-US" sz="3200" dirty="0"/>
          </a:p>
        </p:txBody>
      </p:sp>
      <p:sp>
        <p:nvSpPr>
          <p:cNvPr id="4" name="Slide Number Placeholder 3"/>
          <p:cNvSpPr>
            <a:spLocks noGrp="1"/>
          </p:cNvSpPr>
          <p:nvPr>
            <p:ph type="sldNum" sz="quarter" idx="11"/>
          </p:nvPr>
        </p:nvSpPr>
        <p:spPr/>
        <p:txBody>
          <a:bodyPr/>
          <a:lstStyle/>
          <a:p>
            <a:fld id="{53FA47A8-A73B-4270-A9D8-AA5EB350E059}" type="slidenum">
              <a:rPr lang="en-US" smtClean="0"/>
              <a:pPr/>
              <a:t>15</a:t>
            </a:fld>
            <a:endParaRPr lang="en-US" dirty="0"/>
          </a:p>
        </p:txBody>
      </p:sp>
      <p:sp>
        <p:nvSpPr>
          <p:cNvPr id="5" name="Picture Placeholder 4"/>
          <p:cNvSpPr>
            <a:spLocks noGrp="1"/>
          </p:cNvSpPr>
          <p:nvPr>
            <p:ph type="pic" idx="14"/>
          </p:nvPr>
        </p:nvSpPr>
        <p:spPr/>
      </p:sp>
      <p:pic>
        <p:nvPicPr>
          <p:cNvPr id="3" name="Picture 2" descr="Screen Shot 2014-11-05 at 9.18.0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98153"/>
            <a:ext cx="9144000" cy="4639159"/>
          </a:xfrm>
          <a:prstGeom prst="rect">
            <a:avLst/>
          </a:prstGeom>
        </p:spPr>
      </p:pic>
    </p:spTree>
    <p:extLst>
      <p:ext uri="{BB962C8B-B14F-4D97-AF65-F5344CB8AC3E}">
        <p14:creationId xmlns:p14="http://schemas.microsoft.com/office/powerpoint/2010/main" val="224384520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itle 13"/>
          <p:cNvSpPr>
            <a:spLocks noGrp="1"/>
          </p:cNvSpPr>
          <p:nvPr>
            <p:ph type="subTitle" idx="1"/>
          </p:nvPr>
        </p:nvSpPr>
        <p:spPr/>
        <p:txBody>
          <a:bodyPr>
            <a:normAutofit/>
          </a:bodyPr>
          <a:lstStyle/>
          <a:p>
            <a:r>
              <a:rPr lang="en-US" sz="3200" dirty="0" smtClean="0"/>
              <a:t>What </a:t>
            </a:r>
            <a:r>
              <a:rPr lang="en-US" sz="3200" dirty="0" smtClean="0"/>
              <a:t>if RIPE say </a:t>
            </a:r>
            <a:r>
              <a:rPr lang="en-US" sz="3200" dirty="0" smtClean="0"/>
              <a:t>“No” to WLAN?</a:t>
            </a:r>
            <a:endParaRPr lang="en-US" sz="3200" dirty="0"/>
          </a:p>
        </p:txBody>
      </p:sp>
      <p:sp>
        <p:nvSpPr>
          <p:cNvPr id="4" name="Slide Number Placeholder 3"/>
          <p:cNvSpPr>
            <a:spLocks noGrp="1"/>
          </p:cNvSpPr>
          <p:nvPr>
            <p:ph type="sldNum" sz="quarter" idx="11"/>
          </p:nvPr>
        </p:nvSpPr>
        <p:spPr/>
        <p:txBody>
          <a:bodyPr/>
          <a:lstStyle/>
          <a:p>
            <a:fld id="{53FA47A8-A73B-4270-A9D8-AA5EB350E059}" type="slidenum">
              <a:rPr lang="en-US" smtClean="0"/>
              <a:pPr/>
              <a:t>16</a:t>
            </a:fld>
            <a:endParaRPr lang="en-US" dirty="0"/>
          </a:p>
        </p:txBody>
      </p:sp>
      <p:sp>
        <p:nvSpPr>
          <p:cNvPr id="5" name="Content Placeholder 4"/>
          <p:cNvSpPr>
            <a:spLocks noGrp="1"/>
          </p:cNvSpPr>
          <p:nvPr>
            <p:ph idx="12"/>
          </p:nvPr>
        </p:nvSpPr>
        <p:spPr/>
        <p:txBody>
          <a:bodyPr>
            <a:normAutofit/>
          </a:bodyPr>
          <a:lstStyle/>
          <a:p>
            <a:pPr>
              <a:defRPr/>
            </a:pPr>
            <a:r>
              <a:rPr lang="en-US" dirty="0" smtClean="0"/>
              <a:t>Anti-Pattern Deployment</a:t>
            </a:r>
          </a:p>
          <a:p>
            <a:pPr lvl="1">
              <a:defRPr/>
            </a:pPr>
            <a:r>
              <a:rPr lang="en-US" dirty="0" err="1" smtClean="0"/>
              <a:t>AMeN</a:t>
            </a:r>
            <a:r>
              <a:rPr lang="en-US" dirty="0" smtClean="0"/>
              <a:t>, </a:t>
            </a:r>
            <a:r>
              <a:rPr lang="en-US" dirty="0" err="1" smtClean="0"/>
              <a:t>Loughborough</a:t>
            </a:r>
            <a:r>
              <a:rPr lang="en-US" dirty="0"/>
              <a:t> </a:t>
            </a:r>
            <a:r>
              <a:rPr lang="en-US" dirty="0" smtClean="0"/>
              <a:t>&amp;</a:t>
            </a:r>
            <a:r>
              <a:rPr lang="en-US" dirty="0" smtClean="0"/>
              <a:t> “</a:t>
            </a:r>
            <a:r>
              <a:rPr lang="en-US" dirty="0" err="1" smtClean="0"/>
              <a:t>Frankenprobe</a:t>
            </a:r>
            <a:r>
              <a:rPr lang="en-US" dirty="0" smtClean="0"/>
              <a:t>” will continue to be investigated and deployed</a:t>
            </a:r>
          </a:p>
          <a:p>
            <a:pPr lvl="2">
              <a:defRPr/>
            </a:pPr>
            <a:r>
              <a:rPr lang="en-US" dirty="0" smtClean="0"/>
              <a:t>SURFnet willing to get out of the </a:t>
            </a:r>
            <a:r>
              <a:rPr lang="en-US" dirty="0" err="1" smtClean="0"/>
              <a:t>AMeN</a:t>
            </a:r>
            <a:r>
              <a:rPr lang="en-US" dirty="0" smtClean="0"/>
              <a:t> business</a:t>
            </a:r>
            <a:endParaRPr lang="en-US" dirty="0" smtClean="0"/>
          </a:p>
          <a:p>
            <a:pPr lvl="1">
              <a:defRPr/>
            </a:pPr>
            <a:r>
              <a:rPr lang="en-US" dirty="0" smtClean="0"/>
              <a:t>These tools don’t benefit RIPE or Atlas</a:t>
            </a:r>
          </a:p>
          <a:p>
            <a:pPr lvl="2">
              <a:defRPr/>
            </a:pPr>
            <a:r>
              <a:rPr lang="en-US" dirty="0" smtClean="0"/>
              <a:t>Parallel network for measurements</a:t>
            </a:r>
          </a:p>
          <a:p>
            <a:pPr lvl="1">
              <a:defRPr/>
            </a:pPr>
            <a:r>
              <a:rPr lang="en-US" dirty="0" smtClean="0"/>
              <a:t>Expenditure of “public” money on duplication</a:t>
            </a:r>
          </a:p>
          <a:p>
            <a:pPr lvl="2">
              <a:defRPr/>
            </a:pPr>
            <a:r>
              <a:rPr lang="en-US" dirty="0" smtClean="0"/>
              <a:t>Atlas is more than probes…</a:t>
            </a:r>
          </a:p>
          <a:p>
            <a:pPr lvl="2">
              <a:defRPr/>
            </a:pPr>
            <a:r>
              <a:rPr lang="en-US" dirty="0" smtClean="0"/>
              <a:t>Huge backend infrastructure &amp; improvements</a:t>
            </a:r>
          </a:p>
        </p:txBody>
      </p:sp>
      <p:sp>
        <p:nvSpPr>
          <p:cNvPr id="15" name="Picture Placeholder 14"/>
          <p:cNvSpPr>
            <a:spLocks noGrp="1"/>
          </p:cNvSpPr>
          <p:nvPr>
            <p:ph type="pic" idx="14"/>
          </p:nvPr>
        </p:nvSpPr>
        <p:spPr/>
      </p:sp>
    </p:spTree>
    <p:extLst>
      <p:ext uri="{BB962C8B-B14F-4D97-AF65-F5344CB8AC3E}">
        <p14:creationId xmlns:p14="http://schemas.microsoft.com/office/powerpoint/2010/main" val="200437879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itle 13"/>
          <p:cNvSpPr>
            <a:spLocks noGrp="1"/>
          </p:cNvSpPr>
          <p:nvPr>
            <p:ph type="subTitle" idx="1"/>
          </p:nvPr>
        </p:nvSpPr>
        <p:spPr/>
        <p:txBody>
          <a:bodyPr>
            <a:normAutofit/>
          </a:bodyPr>
          <a:lstStyle/>
          <a:p>
            <a:r>
              <a:rPr lang="en-US" sz="3200" dirty="0" smtClean="0"/>
              <a:t>What next?</a:t>
            </a:r>
            <a:endParaRPr lang="en-US" sz="3200" dirty="0"/>
          </a:p>
        </p:txBody>
      </p:sp>
      <p:sp>
        <p:nvSpPr>
          <p:cNvPr id="4" name="Slide Number Placeholder 3"/>
          <p:cNvSpPr>
            <a:spLocks noGrp="1"/>
          </p:cNvSpPr>
          <p:nvPr>
            <p:ph type="sldNum" sz="quarter" idx="11"/>
          </p:nvPr>
        </p:nvSpPr>
        <p:spPr/>
        <p:txBody>
          <a:bodyPr/>
          <a:lstStyle/>
          <a:p>
            <a:fld id="{53FA47A8-A73B-4270-A9D8-AA5EB350E059}" type="slidenum">
              <a:rPr lang="en-US" smtClean="0"/>
              <a:pPr/>
              <a:t>17</a:t>
            </a:fld>
            <a:endParaRPr lang="en-US" dirty="0"/>
          </a:p>
        </p:txBody>
      </p:sp>
      <p:sp>
        <p:nvSpPr>
          <p:cNvPr id="2" name="Content Placeholder 1"/>
          <p:cNvSpPr>
            <a:spLocks noGrp="1"/>
          </p:cNvSpPr>
          <p:nvPr>
            <p:ph idx="12"/>
          </p:nvPr>
        </p:nvSpPr>
        <p:spPr/>
        <p:txBody>
          <a:bodyPr>
            <a:normAutofit fontScale="85000" lnSpcReduction="20000"/>
          </a:bodyPr>
          <a:lstStyle/>
          <a:p>
            <a:pPr>
              <a:defRPr/>
            </a:pPr>
            <a:r>
              <a:rPr lang="en-US" dirty="0" err="1" smtClean="0"/>
              <a:t>PoC</a:t>
            </a:r>
            <a:r>
              <a:rPr lang="en-US" dirty="0" smtClean="0"/>
              <a:t> code </a:t>
            </a:r>
            <a:r>
              <a:rPr lang="en-US" dirty="0" smtClean="0">
                <a:sym typeface="Wingdings"/>
              </a:rPr>
              <a:t> Running on Atlas </a:t>
            </a:r>
            <a:r>
              <a:rPr lang="en-US" dirty="0" err="1" smtClean="0">
                <a:sym typeface="Wingdings"/>
              </a:rPr>
              <a:t>Dev</a:t>
            </a:r>
            <a:r>
              <a:rPr lang="en-US" dirty="0" smtClean="0">
                <a:sym typeface="Wingdings"/>
              </a:rPr>
              <a:t>/Test</a:t>
            </a:r>
          </a:p>
          <a:p>
            <a:pPr lvl="1">
              <a:defRPr/>
            </a:pPr>
            <a:r>
              <a:rPr lang="en-US" dirty="0" smtClean="0">
                <a:sym typeface="Wingdings"/>
              </a:rPr>
              <a:t>What’s the current status?</a:t>
            </a:r>
          </a:p>
          <a:p>
            <a:pPr>
              <a:defRPr/>
            </a:pPr>
            <a:r>
              <a:rPr lang="en-US" dirty="0" smtClean="0">
                <a:sym typeface="Wingdings"/>
              </a:rPr>
              <a:t>An API for WLAN measurements</a:t>
            </a:r>
          </a:p>
          <a:p>
            <a:pPr lvl="1">
              <a:defRPr/>
            </a:pPr>
            <a:r>
              <a:rPr lang="en-US" strike="sngStrike" dirty="0" smtClean="0">
                <a:sym typeface="Wingdings"/>
              </a:rPr>
              <a:t>Scan</a:t>
            </a:r>
          </a:p>
          <a:p>
            <a:pPr lvl="1">
              <a:defRPr/>
            </a:pPr>
            <a:r>
              <a:rPr lang="en-US" dirty="0" smtClean="0">
                <a:sym typeface="Wingdings"/>
              </a:rPr>
              <a:t>Associate</a:t>
            </a:r>
            <a:endParaRPr lang="en-US" dirty="0" smtClean="0">
              <a:sym typeface="Wingdings"/>
            </a:endParaRPr>
          </a:p>
          <a:p>
            <a:pPr lvl="1">
              <a:defRPr/>
            </a:pPr>
            <a:r>
              <a:rPr lang="en-US" dirty="0" smtClean="0">
                <a:sym typeface="Wingdings"/>
              </a:rPr>
              <a:t>Authenticate (open or 802.1X)</a:t>
            </a:r>
            <a:endParaRPr lang="en-US" dirty="0" smtClean="0">
              <a:sym typeface="Wingdings"/>
            </a:endParaRPr>
          </a:p>
          <a:p>
            <a:pPr lvl="1">
              <a:defRPr/>
            </a:pPr>
            <a:r>
              <a:rPr lang="en-US" dirty="0" smtClean="0">
                <a:sym typeface="Wingdings"/>
              </a:rPr>
              <a:t>Measurement </a:t>
            </a:r>
            <a:r>
              <a:rPr lang="en-US" dirty="0" smtClean="0">
                <a:sym typeface="Wingdings"/>
              </a:rPr>
              <a:t>(</a:t>
            </a:r>
            <a:r>
              <a:rPr lang="en-US" dirty="0" err="1" smtClean="0">
                <a:sym typeface="Wingdings"/>
              </a:rPr>
              <a:t>dns</a:t>
            </a:r>
            <a:r>
              <a:rPr lang="en-US" dirty="0" smtClean="0">
                <a:sym typeface="Wingdings"/>
              </a:rPr>
              <a:t>, ping</a:t>
            </a:r>
            <a:r>
              <a:rPr lang="en-US" dirty="0" smtClean="0">
                <a:sym typeface="Wingdings"/>
              </a:rPr>
              <a:t>, </a:t>
            </a:r>
            <a:r>
              <a:rPr lang="en-US" dirty="0" err="1" smtClean="0">
                <a:sym typeface="Wingdings"/>
              </a:rPr>
              <a:t>traceroute</a:t>
            </a:r>
            <a:r>
              <a:rPr lang="en-US" dirty="0" smtClean="0">
                <a:sym typeface="Wingdings"/>
              </a:rPr>
              <a:t>, </a:t>
            </a:r>
            <a:r>
              <a:rPr lang="en-US" dirty="0" smtClean="0">
                <a:sym typeface="Wingdings"/>
              </a:rPr>
              <a:t>cert - optional)</a:t>
            </a:r>
            <a:endParaRPr lang="en-US" dirty="0" smtClean="0">
              <a:sym typeface="Wingdings"/>
            </a:endParaRPr>
          </a:p>
          <a:p>
            <a:pPr lvl="1">
              <a:defRPr/>
            </a:pPr>
            <a:r>
              <a:rPr lang="en-US" dirty="0" smtClean="0"/>
              <a:t>Report</a:t>
            </a:r>
          </a:p>
          <a:p>
            <a:pPr>
              <a:defRPr/>
            </a:pPr>
            <a:r>
              <a:rPr lang="en-US" dirty="0" smtClean="0"/>
              <a:t>Orchestration + </a:t>
            </a:r>
            <a:r>
              <a:rPr lang="en-US" dirty="0" err="1" smtClean="0"/>
              <a:t>Visualisation</a:t>
            </a:r>
            <a:r>
              <a:rPr lang="en-US" dirty="0" smtClean="0"/>
              <a:t> of </a:t>
            </a:r>
            <a:r>
              <a:rPr lang="en-US" dirty="0" smtClean="0"/>
              <a:t>WLAN Tests</a:t>
            </a:r>
            <a:endParaRPr lang="en-US" dirty="0" smtClean="0"/>
          </a:p>
          <a:p>
            <a:pPr lvl="1">
              <a:defRPr/>
            </a:pPr>
            <a:r>
              <a:rPr lang="en-US" dirty="0" smtClean="0"/>
              <a:t>Still a responsibility of eduroam </a:t>
            </a:r>
            <a:r>
              <a:rPr lang="en-US" dirty="0" smtClean="0"/>
              <a:t>Operations Team</a:t>
            </a:r>
            <a:endParaRPr lang="en-US" dirty="0" smtClean="0"/>
          </a:p>
          <a:p>
            <a:pPr lvl="1">
              <a:defRPr/>
            </a:pPr>
            <a:r>
              <a:rPr lang="en-US" dirty="0" smtClean="0"/>
              <a:t>Community can </a:t>
            </a:r>
            <a:r>
              <a:rPr lang="en-US" dirty="0" smtClean="0"/>
              <a:t>built on this </a:t>
            </a:r>
            <a:r>
              <a:rPr lang="en-US" dirty="0" smtClean="0"/>
              <a:t>infrastructure</a:t>
            </a:r>
          </a:p>
        </p:txBody>
      </p:sp>
      <p:sp>
        <p:nvSpPr>
          <p:cNvPr id="3" name="Picture Placeholder 2"/>
          <p:cNvSpPr>
            <a:spLocks noGrp="1"/>
          </p:cNvSpPr>
          <p:nvPr>
            <p:ph type="pic" idx="14"/>
          </p:nvPr>
        </p:nvSpPr>
        <p:spPr/>
      </p:sp>
    </p:spTree>
    <p:extLst>
      <p:ext uri="{BB962C8B-B14F-4D97-AF65-F5344CB8AC3E}">
        <p14:creationId xmlns:p14="http://schemas.microsoft.com/office/powerpoint/2010/main" val="60080701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itle 13"/>
          <p:cNvSpPr>
            <a:spLocks noGrp="1"/>
          </p:cNvSpPr>
          <p:nvPr>
            <p:ph type="subTitle" idx="1"/>
          </p:nvPr>
        </p:nvSpPr>
        <p:spPr/>
        <p:txBody>
          <a:bodyPr>
            <a:normAutofit/>
          </a:bodyPr>
          <a:lstStyle/>
          <a:p>
            <a:r>
              <a:rPr lang="en-US" sz="3200" dirty="0" smtClean="0"/>
              <a:t>What next?</a:t>
            </a:r>
            <a:endParaRPr lang="en-US" sz="3200" dirty="0"/>
          </a:p>
        </p:txBody>
      </p:sp>
      <p:sp>
        <p:nvSpPr>
          <p:cNvPr id="4" name="Slide Number Placeholder 3"/>
          <p:cNvSpPr>
            <a:spLocks noGrp="1"/>
          </p:cNvSpPr>
          <p:nvPr>
            <p:ph type="sldNum" sz="quarter" idx="11"/>
          </p:nvPr>
        </p:nvSpPr>
        <p:spPr/>
        <p:txBody>
          <a:bodyPr/>
          <a:lstStyle/>
          <a:p>
            <a:fld id="{53FA47A8-A73B-4270-A9D8-AA5EB350E059}" type="slidenum">
              <a:rPr lang="en-US" smtClean="0"/>
              <a:pPr/>
              <a:t>18</a:t>
            </a:fld>
            <a:endParaRPr lang="en-US" dirty="0"/>
          </a:p>
        </p:txBody>
      </p:sp>
      <p:sp>
        <p:nvSpPr>
          <p:cNvPr id="2" name="Content Placeholder 1"/>
          <p:cNvSpPr>
            <a:spLocks noGrp="1"/>
          </p:cNvSpPr>
          <p:nvPr>
            <p:ph idx="12"/>
          </p:nvPr>
        </p:nvSpPr>
        <p:spPr/>
        <p:txBody>
          <a:bodyPr>
            <a:normAutofit/>
          </a:bodyPr>
          <a:lstStyle/>
          <a:p>
            <a:pPr>
              <a:defRPr/>
            </a:pPr>
            <a:r>
              <a:rPr lang="en-US" dirty="0" smtClean="0"/>
              <a:t>How to roll out WLAN capability?</a:t>
            </a:r>
          </a:p>
          <a:p>
            <a:pPr lvl="1">
              <a:defRPr/>
            </a:pPr>
            <a:r>
              <a:rPr lang="en-US" dirty="0" smtClean="0"/>
              <a:t>User Tag?</a:t>
            </a:r>
          </a:p>
          <a:p>
            <a:pPr lvl="1">
              <a:defRPr/>
            </a:pPr>
            <a:r>
              <a:rPr lang="en-US" dirty="0" smtClean="0"/>
              <a:t>Opt-in </a:t>
            </a:r>
            <a:r>
              <a:rPr lang="en-US" dirty="0" err="1" smtClean="0"/>
              <a:t>vs</a:t>
            </a:r>
            <a:r>
              <a:rPr lang="en-US" dirty="0" smtClean="0"/>
              <a:t> Opt-out</a:t>
            </a:r>
          </a:p>
          <a:p>
            <a:pPr lvl="1">
              <a:defRPr/>
            </a:pPr>
            <a:r>
              <a:rPr lang="en-US" dirty="0" smtClean="0"/>
              <a:t>Other options…</a:t>
            </a:r>
          </a:p>
          <a:p>
            <a:pPr lvl="1">
              <a:defRPr/>
            </a:pPr>
            <a:endParaRPr lang="en-US" dirty="0"/>
          </a:p>
          <a:p>
            <a:pPr>
              <a:defRPr/>
            </a:pPr>
            <a:r>
              <a:rPr lang="en-US" dirty="0" smtClean="0"/>
              <a:t>Timeline</a:t>
            </a:r>
          </a:p>
          <a:p>
            <a:pPr lvl="1">
              <a:defRPr/>
            </a:pPr>
            <a:r>
              <a:rPr lang="en-US" dirty="0" smtClean="0"/>
              <a:t>How important in relation to the roadmap?</a:t>
            </a:r>
          </a:p>
          <a:p>
            <a:pPr lvl="1">
              <a:defRPr/>
            </a:pPr>
            <a:r>
              <a:rPr lang="en-US" dirty="0" smtClean="0"/>
              <a:t>Currently “In Progress”</a:t>
            </a:r>
          </a:p>
        </p:txBody>
      </p:sp>
      <p:sp>
        <p:nvSpPr>
          <p:cNvPr id="3" name="Picture Placeholder 2"/>
          <p:cNvSpPr>
            <a:spLocks noGrp="1"/>
          </p:cNvSpPr>
          <p:nvPr>
            <p:ph type="pic" idx="14"/>
          </p:nvPr>
        </p:nvSpPr>
        <p:spPr/>
      </p:sp>
      <p:pic>
        <p:nvPicPr>
          <p:cNvPr id="5" name="Picture 4" descr="Screen Shot 2014-11-05 at 9.56.2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172072"/>
            <a:ext cx="3810000" cy="1905000"/>
          </a:xfrm>
          <a:prstGeom prst="rect">
            <a:avLst/>
          </a:prstGeom>
        </p:spPr>
      </p:pic>
    </p:spTree>
    <p:extLst>
      <p:ext uri="{BB962C8B-B14F-4D97-AF65-F5344CB8AC3E}">
        <p14:creationId xmlns:p14="http://schemas.microsoft.com/office/powerpoint/2010/main" val="332889562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itle 13"/>
          <p:cNvSpPr>
            <a:spLocks noGrp="1"/>
          </p:cNvSpPr>
          <p:nvPr>
            <p:ph type="subTitle" idx="1"/>
          </p:nvPr>
        </p:nvSpPr>
        <p:spPr/>
        <p:txBody>
          <a:bodyPr>
            <a:normAutofit/>
          </a:bodyPr>
          <a:lstStyle/>
          <a:p>
            <a:r>
              <a:rPr lang="en-US" sz="3200" dirty="0" smtClean="0"/>
              <a:t>Let’s Discuss…</a:t>
            </a:r>
            <a:endParaRPr lang="en-US" sz="3200" dirty="0"/>
          </a:p>
        </p:txBody>
      </p:sp>
      <p:sp>
        <p:nvSpPr>
          <p:cNvPr id="4" name="Slide Number Placeholder 3"/>
          <p:cNvSpPr>
            <a:spLocks noGrp="1"/>
          </p:cNvSpPr>
          <p:nvPr>
            <p:ph type="sldNum" sz="quarter" idx="11"/>
          </p:nvPr>
        </p:nvSpPr>
        <p:spPr/>
        <p:txBody>
          <a:bodyPr/>
          <a:lstStyle/>
          <a:p>
            <a:fld id="{53FA47A8-A73B-4270-A9D8-AA5EB350E059}" type="slidenum">
              <a:rPr lang="en-US" smtClean="0"/>
              <a:pPr/>
              <a:t>19</a:t>
            </a:fld>
            <a:endParaRPr lang="en-US" dirty="0"/>
          </a:p>
        </p:txBody>
      </p:sp>
      <p:sp>
        <p:nvSpPr>
          <p:cNvPr id="5" name="Picture Placeholder 4"/>
          <p:cNvSpPr>
            <a:spLocks noGrp="1"/>
          </p:cNvSpPr>
          <p:nvPr>
            <p:ph type="pic" idx="14"/>
          </p:nvPr>
        </p:nvSpPr>
        <p:spPr/>
      </p:sp>
      <p:pic>
        <p:nvPicPr>
          <p:cNvPr id="11" name="Content Placeholder 3" descr="Icon_switchonaut_gruppe_gross.png"/>
          <p:cNvPicPr>
            <a:picLocks noGrp="1" noChangeAspect="1"/>
          </p:cNvPicPr>
          <p:nvPr>
            <p:ph idx="1"/>
          </p:nvPr>
        </p:nvPicPr>
        <p:blipFill>
          <a:blip r:embed="rId3">
            <a:extLst>
              <a:ext uri="{28A0092B-C50C-407E-A947-70E740481C1C}">
                <a14:useLocalDpi xmlns:a14="http://schemas.microsoft.com/office/drawing/2010/main" val="0"/>
              </a:ext>
            </a:extLst>
          </a:blip>
          <a:srcRect l="-17668" r="-17668"/>
          <a:stretch>
            <a:fillRect/>
          </a:stretch>
        </p:blipFill>
        <p:spPr>
          <a:xfrm>
            <a:off x="550855" y="1768069"/>
            <a:ext cx="7981585" cy="4225546"/>
          </a:xfrm>
        </p:spPr>
      </p:pic>
    </p:spTree>
    <p:extLst>
      <p:ext uri="{BB962C8B-B14F-4D97-AF65-F5344CB8AC3E}">
        <p14:creationId xmlns:p14="http://schemas.microsoft.com/office/powerpoint/2010/main" val="103080932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About me…</a:t>
            </a:r>
            <a:endParaRPr lang="en-US" dirty="0"/>
          </a:p>
        </p:txBody>
      </p:sp>
      <p:sp>
        <p:nvSpPr>
          <p:cNvPr id="16385" name="Content Placeholder 2"/>
          <p:cNvSpPr>
            <a:spLocks noGrp="1"/>
          </p:cNvSpPr>
          <p:nvPr>
            <p:ph idx="12"/>
          </p:nvPr>
        </p:nvSpPr>
        <p:spPr/>
        <p:txBody>
          <a:bodyPr>
            <a:normAutofit lnSpcReduction="10000"/>
          </a:bodyPr>
          <a:lstStyle/>
          <a:p>
            <a:r>
              <a:rPr lang="en-GB" sz="2500" dirty="0">
                <a:latin typeface="Arial" charset="0"/>
              </a:rPr>
              <a:t>Brook </a:t>
            </a:r>
            <a:r>
              <a:rPr lang="en-GB" sz="2500" dirty="0" smtClean="0">
                <a:latin typeface="Arial" charset="0"/>
              </a:rPr>
              <a:t>Schofield</a:t>
            </a:r>
            <a:br>
              <a:rPr lang="en-GB" sz="2500" dirty="0" smtClean="0">
                <a:latin typeface="Arial" charset="0"/>
              </a:rPr>
            </a:br>
            <a:r>
              <a:rPr lang="en-GB" sz="2500" dirty="0" smtClean="0">
                <a:latin typeface="Arial" charset="0"/>
              </a:rPr>
              <a:t>GÉANT Association</a:t>
            </a:r>
            <a:br>
              <a:rPr lang="en-GB" sz="2500" dirty="0" smtClean="0">
                <a:latin typeface="Arial" charset="0"/>
              </a:rPr>
            </a:br>
            <a:r>
              <a:rPr lang="en-GB" sz="2500" dirty="0" err="1" smtClean="0">
                <a:latin typeface="Arial" charset="0"/>
              </a:rPr>
              <a:t>mailto:schofield@terena.org</a:t>
            </a:r>
            <a:r>
              <a:rPr lang="en-GB" sz="2500" dirty="0" smtClean="0">
                <a:latin typeface="Arial" charset="0"/>
              </a:rPr>
              <a:t/>
            </a:r>
            <a:br>
              <a:rPr lang="en-GB" sz="2500" dirty="0" smtClean="0">
                <a:latin typeface="Arial" charset="0"/>
              </a:rPr>
            </a:br>
            <a:r>
              <a:rPr lang="en-GB" sz="2500" dirty="0" err="1" smtClean="0">
                <a:latin typeface="Arial" charset="0"/>
              </a:rPr>
              <a:t>skype</a:t>
            </a:r>
            <a:r>
              <a:rPr lang="en-GB" sz="2500" dirty="0" smtClean="0">
                <a:latin typeface="Arial" charset="0"/>
              </a:rPr>
              <a:t>://</a:t>
            </a:r>
            <a:r>
              <a:rPr lang="en-GB" sz="2500" dirty="0" err="1" smtClean="0">
                <a:latin typeface="Arial" charset="0"/>
              </a:rPr>
              <a:t>brookschofield</a:t>
            </a:r>
            <a:r>
              <a:rPr lang="en-GB" sz="2500" dirty="0" smtClean="0">
                <a:latin typeface="Arial" charset="0"/>
              </a:rPr>
              <a:t/>
            </a:r>
            <a:br>
              <a:rPr lang="en-GB" sz="2500" dirty="0" smtClean="0">
                <a:latin typeface="Arial" charset="0"/>
              </a:rPr>
            </a:br>
            <a:r>
              <a:rPr lang="en-GB" sz="2500" dirty="0" err="1" smtClean="0">
                <a:latin typeface="Arial" charset="0"/>
              </a:rPr>
              <a:t>tel</a:t>
            </a:r>
            <a:r>
              <a:rPr lang="en-GB" sz="2500" dirty="0" smtClean="0">
                <a:latin typeface="Arial" charset="0"/>
              </a:rPr>
              <a:t>:+31651553991</a:t>
            </a:r>
            <a:br>
              <a:rPr lang="en-GB" sz="2500" dirty="0" smtClean="0">
                <a:latin typeface="Arial" charset="0"/>
              </a:rPr>
            </a:br>
            <a:r>
              <a:rPr lang="en-GB" sz="2500" dirty="0" smtClean="0">
                <a:latin typeface="Arial" charset="0"/>
              </a:rPr>
              <a:t>http://</a:t>
            </a:r>
            <a:r>
              <a:rPr lang="en-GB" sz="2500" dirty="0" err="1" smtClean="0">
                <a:latin typeface="Arial" charset="0"/>
              </a:rPr>
              <a:t>terena.org</a:t>
            </a:r>
            <a:r>
              <a:rPr lang="en-GB" sz="2500" dirty="0" smtClean="0">
                <a:latin typeface="Arial" charset="0"/>
              </a:rPr>
              <a:t>/~</a:t>
            </a:r>
            <a:r>
              <a:rPr lang="en-GB" sz="2500" dirty="0" err="1" smtClean="0">
                <a:latin typeface="Arial" charset="0"/>
              </a:rPr>
              <a:t>schofield</a:t>
            </a:r>
            <a:endParaRPr lang="en-GB" sz="2500" dirty="0" smtClean="0">
              <a:latin typeface="Arial" charset="0"/>
            </a:endParaRPr>
          </a:p>
          <a:p>
            <a:pPr marL="457200" lvl="1" indent="0">
              <a:buNone/>
            </a:pPr>
            <a:r>
              <a:rPr lang="en-GB" sz="2100" dirty="0" smtClean="0">
                <a:latin typeface="Arial" charset="0"/>
              </a:rPr>
              <a:t/>
            </a:r>
            <a:br>
              <a:rPr lang="en-GB" sz="2100" dirty="0" smtClean="0">
                <a:latin typeface="Arial" charset="0"/>
              </a:rPr>
            </a:br>
            <a:endParaRPr lang="en-GB" sz="2100" dirty="0" smtClean="0">
              <a:latin typeface="Arial" charset="0"/>
            </a:endParaRPr>
          </a:p>
          <a:p>
            <a:pPr marL="457200" lvl="1" indent="0">
              <a:buNone/>
            </a:pPr>
            <a:r>
              <a:rPr lang="en-GB" sz="2100" dirty="0" smtClean="0">
                <a:latin typeface="Arial" charset="0"/>
              </a:rPr>
              <a:t>		Australian living in The Netherlands.</a:t>
            </a:r>
            <a:br>
              <a:rPr lang="en-GB" sz="2100" dirty="0" smtClean="0">
                <a:latin typeface="Arial" charset="0"/>
              </a:rPr>
            </a:br>
            <a:r>
              <a:rPr lang="en-GB" sz="2100" dirty="0" smtClean="0">
                <a:latin typeface="Arial" charset="0"/>
              </a:rPr>
              <a:t>.		Grew up on the island state of Tasmania.</a:t>
            </a:r>
            <a:br>
              <a:rPr lang="en-GB" sz="2100" dirty="0" smtClean="0">
                <a:latin typeface="Arial" charset="0"/>
              </a:rPr>
            </a:br>
            <a:r>
              <a:rPr lang="en-GB" sz="2100" dirty="0" smtClean="0">
                <a:latin typeface="Arial" charset="0"/>
              </a:rPr>
              <a:t>.		</a:t>
            </a:r>
            <a:r>
              <a:rPr lang="en-GB" sz="2100" dirty="0" smtClean="0">
                <a:latin typeface="Arial" charset="0"/>
              </a:rPr>
              <a:t>1</a:t>
            </a:r>
            <a:r>
              <a:rPr lang="en-GB" sz="2100" baseline="30000" dirty="0" smtClean="0">
                <a:latin typeface="Arial" charset="0"/>
              </a:rPr>
              <a:t>st</a:t>
            </a:r>
            <a:r>
              <a:rPr lang="en-GB" sz="2100" dirty="0" smtClean="0">
                <a:latin typeface="Arial" charset="0"/>
              </a:rPr>
              <a:t> Chair </a:t>
            </a:r>
            <a:r>
              <a:rPr lang="en-GB" sz="2100" dirty="0" smtClean="0">
                <a:latin typeface="Arial" charset="0"/>
              </a:rPr>
              <a:t>of the </a:t>
            </a:r>
            <a:r>
              <a:rPr lang="en-GB" sz="2100" dirty="0" err="1" smtClean="0">
                <a:latin typeface="Arial" charset="0"/>
              </a:rPr>
              <a:t>AARNet</a:t>
            </a:r>
            <a:r>
              <a:rPr lang="en-GB" sz="2100" dirty="0" smtClean="0">
                <a:latin typeface="Arial" charset="0"/>
              </a:rPr>
              <a:t> eduroam Project Group.</a:t>
            </a:r>
            <a:br>
              <a:rPr lang="en-GB" sz="2100" dirty="0" smtClean="0">
                <a:latin typeface="Arial" charset="0"/>
              </a:rPr>
            </a:br>
            <a:r>
              <a:rPr lang="en-GB" sz="2100" dirty="0" smtClean="0">
                <a:latin typeface="Arial" charset="0"/>
              </a:rPr>
              <a:t>		Secretary of the Global eduroam Governance</a:t>
            </a:r>
            <a:br>
              <a:rPr lang="en-GB" sz="2100" dirty="0" smtClean="0">
                <a:latin typeface="Arial" charset="0"/>
              </a:rPr>
            </a:br>
            <a:r>
              <a:rPr lang="en-GB" sz="2100" dirty="0" smtClean="0">
                <a:latin typeface="Arial" charset="0"/>
              </a:rPr>
              <a:t>		Committee.</a:t>
            </a:r>
            <a:endParaRPr lang="en-GB" dirty="0" smtClean="0">
              <a:latin typeface="Arial" charset="0"/>
            </a:endParaRPr>
          </a:p>
        </p:txBody>
      </p:sp>
      <p:sp>
        <p:nvSpPr>
          <p:cNvPr id="3" name="Picture Placeholder 2"/>
          <p:cNvSpPr>
            <a:spLocks noGrp="1"/>
          </p:cNvSpPr>
          <p:nvPr>
            <p:ph type="pic" idx="14"/>
          </p:nvPr>
        </p:nvSpPr>
        <p:spPr/>
      </p:sp>
      <p:pic>
        <p:nvPicPr>
          <p:cNvPr id="16386" name="Picture 4" descr="brooks_name_badg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18336" y="1695976"/>
            <a:ext cx="3618160" cy="2597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Brook(1).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560" y="3777927"/>
            <a:ext cx="1588580" cy="2387377"/>
          </a:xfrm>
          <a:prstGeom prst="rect">
            <a:avLst/>
          </a:prstGeom>
        </p:spPr>
      </p:pic>
    </p:spTree>
    <p:extLst>
      <p:ext uri="{BB962C8B-B14F-4D97-AF65-F5344CB8AC3E}">
        <p14:creationId xmlns:p14="http://schemas.microsoft.com/office/powerpoint/2010/main" val="132475545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dirty="0"/>
          </a:p>
        </p:txBody>
      </p:sp>
      <p:sp>
        <p:nvSpPr>
          <p:cNvPr id="3" name="Title 2"/>
          <p:cNvSpPr>
            <a:spLocks noGrp="1"/>
          </p:cNvSpPr>
          <p:nvPr>
            <p:ph type="title"/>
          </p:nvPr>
        </p:nvSpPr>
        <p:spPr/>
        <p:txBody>
          <a:bodyPr>
            <a:normAutofit fontScale="90000"/>
          </a:bodyPr>
          <a:lstStyle/>
          <a:p>
            <a:r>
              <a:rPr lang="en-US" dirty="0" smtClean="0"/>
              <a:t>Brook Schofield </a:t>
            </a:r>
            <a:br>
              <a:rPr lang="en-US" dirty="0" smtClean="0"/>
            </a:br>
            <a:r>
              <a:rPr lang="en-US" dirty="0" err="1" smtClean="0"/>
              <a:t>schofield@terena.org</a:t>
            </a:r>
            <a:endParaRPr lang="en-US" dirty="0"/>
          </a:p>
        </p:txBody>
      </p:sp>
      <p:sp>
        <p:nvSpPr>
          <p:cNvPr id="4" name="Picture Placeholder 3"/>
          <p:cNvSpPr>
            <a:spLocks noGrp="1"/>
          </p:cNvSpPr>
          <p:nvPr>
            <p:ph type="pic" idx="14"/>
          </p:nvPr>
        </p:nvSpPr>
        <p:spPr/>
      </p:sp>
    </p:spTree>
    <p:extLst>
      <p:ext uri="{BB962C8B-B14F-4D97-AF65-F5344CB8AC3E}">
        <p14:creationId xmlns:p14="http://schemas.microsoft.com/office/powerpoint/2010/main" val="235267680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icture Placeholder 6"/>
          <p:cNvSpPr>
            <a:spLocks noGrp="1"/>
          </p:cNvSpPr>
          <p:nvPr>
            <p:ph type="pic" idx="14"/>
          </p:nvPr>
        </p:nvSpPr>
        <p:spPr/>
      </p:sp>
      <p:sp>
        <p:nvSpPr>
          <p:cNvPr id="6" name="Subtitle 5"/>
          <p:cNvSpPr>
            <a:spLocks noGrp="1"/>
          </p:cNvSpPr>
          <p:nvPr>
            <p:ph type="subTitle" idx="1"/>
          </p:nvPr>
        </p:nvSpPr>
        <p:spPr/>
        <p:txBody>
          <a:bodyPr/>
          <a:lstStyle/>
          <a:p>
            <a:r>
              <a:rPr lang="en-US" dirty="0" smtClean="0"/>
              <a:t>Promotional video</a:t>
            </a:r>
            <a:endParaRPr lang="en-US" dirty="0"/>
          </a:p>
        </p:txBody>
      </p:sp>
      <p:sp>
        <p:nvSpPr>
          <p:cNvPr id="3" name="Slide Number Placeholder 2"/>
          <p:cNvSpPr>
            <a:spLocks noGrp="1"/>
          </p:cNvSpPr>
          <p:nvPr>
            <p:ph type="sldNum" sz="quarter" idx="11"/>
          </p:nvPr>
        </p:nvSpPr>
        <p:spPr/>
        <p:txBody>
          <a:bodyPr/>
          <a:lstStyle/>
          <a:p>
            <a:fld id="{53FA47A8-A73B-4270-A9D8-AA5EB350E059}" type="slidenum">
              <a:rPr lang="en-US" smtClean="0"/>
              <a:pPr/>
              <a:t>3</a:t>
            </a:fld>
            <a:endParaRPr lang="en-US" dirty="0"/>
          </a:p>
        </p:txBody>
      </p:sp>
      <p:pic>
        <p:nvPicPr>
          <p:cNvPr id="8" name="Picture Placeholder 5" descr="Screen shot 2010-06-21 at 1.30.15 PM.png">
            <a:hlinkClick r:id="rId2"/>
          </p:cNvPr>
          <p:cNvPicPr>
            <a:picLocks noChangeAspect="1"/>
          </p:cNvPicPr>
          <p:nvPr/>
        </p:nvPicPr>
        <p:blipFill>
          <a:blip r:embed="rId3">
            <a:extLst>
              <a:ext uri="{28A0092B-C50C-407E-A947-70E740481C1C}">
                <a14:useLocalDpi xmlns:a14="http://schemas.microsoft.com/office/drawing/2010/main" val="0"/>
              </a:ext>
            </a:extLst>
          </a:blip>
          <a:srcRect t="-16563" b="-16563"/>
          <a:stretch>
            <a:fillRect/>
          </a:stretch>
        </p:blipFill>
        <p:spPr>
          <a:xfrm>
            <a:off x="611560" y="979498"/>
            <a:ext cx="7838002" cy="5878502"/>
          </a:xfrm>
          <a:prstGeom prst="rect">
            <a:avLst/>
          </a:prstGeom>
        </p:spPr>
      </p:pic>
      <p:sp>
        <p:nvSpPr>
          <p:cNvPr id="2" name="TextBox 1"/>
          <p:cNvSpPr txBox="1"/>
          <p:nvPr/>
        </p:nvSpPr>
        <p:spPr>
          <a:xfrm>
            <a:off x="35496" y="6165304"/>
            <a:ext cx="8712968" cy="584776"/>
          </a:xfrm>
          <a:prstGeom prst="rect">
            <a:avLst/>
          </a:prstGeom>
          <a:noFill/>
        </p:spPr>
        <p:txBody>
          <a:bodyPr wrap="square" rtlCol="0">
            <a:spAutoFit/>
          </a:bodyPr>
          <a:lstStyle/>
          <a:p>
            <a:pPr algn="ctr"/>
            <a:r>
              <a:rPr lang="en-US" sz="3200" dirty="0" smtClean="0">
                <a:ln w="18415" cmpd="sng">
                  <a:solidFill>
                    <a:srgbClr val="FFFFFF"/>
                  </a:solidFill>
                  <a:prstDash val="solid"/>
                </a:ln>
                <a:solidFill>
                  <a:srgbClr val="FFFFFF"/>
                </a:solidFill>
                <a:effectLst/>
              </a:rPr>
              <a:t>Visit </a:t>
            </a:r>
            <a:r>
              <a:rPr lang="en-US" sz="3200" dirty="0" smtClean="0">
                <a:ln w="18415" cmpd="sng">
                  <a:solidFill>
                    <a:srgbClr val="FFFFFF"/>
                  </a:solidFill>
                  <a:prstDash val="solid"/>
                </a:ln>
                <a:solidFill>
                  <a:srgbClr val="FFFFFF"/>
                </a:solidFill>
                <a:effectLst/>
              </a:rPr>
              <a:t>http://</a:t>
            </a:r>
            <a:r>
              <a:rPr lang="en-US" sz="3200" dirty="0" err="1" smtClean="0">
                <a:ln w="18415" cmpd="sng">
                  <a:solidFill>
                    <a:srgbClr val="FFFFFF"/>
                  </a:solidFill>
                  <a:prstDash val="solid"/>
                </a:ln>
                <a:solidFill>
                  <a:srgbClr val="FFFFFF"/>
                </a:solidFill>
                <a:effectLst/>
              </a:rPr>
              <a:t>youtu.be</a:t>
            </a:r>
            <a:r>
              <a:rPr lang="en-US" sz="3200" dirty="0" smtClean="0">
                <a:ln w="18415" cmpd="sng">
                  <a:solidFill>
                    <a:srgbClr val="FFFFFF"/>
                  </a:solidFill>
                  <a:prstDash val="solid"/>
                </a:ln>
                <a:solidFill>
                  <a:srgbClr val="FFFFFF"/>
                </a:solidFill>
                <a:effectLst/>
              </a:rPr>
              <a:t>/TVCmcMZS3uA </a:t>
            </a:r>
            <a:endParaRPr lang="en-US" sz="3200" dirty="0">
              <a:ln w="18415" cmpd="sng">
                <a:solidFill>
                  <a:srgbClr val="FFFFFF"/>
                </a:solidFill>
                <a:prstDash val="solid"/>
              </a:ln>
              <a:solidFill>
                <a:srgbClr val="FFFFFF"/>
              </a:solidFill>
              <a:effectLst/>
            </a:endParaRPr>
          </a:p>
        </p:txBody>
      </p:sp>
    </p:spTree>
    <p:extLst>
      <p:ext uri="{BB962C8B-B14F-4D97-AF65-F5344CB8AC3E}">
        <p14:creationId xmlns:p14="http://schemas.microsoft.com/office/powerpoint/2010/main" val="258638655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itle 13"/>
          <p:cNvSpPr>
            <a:spLocks noGrp="1"/>
          </p:cNvSpPr>
          <p:nvPr>
            <p:ph type="subTitle" idx="1"/>
          </p:nvPr>
        </p:nvSpPr>
        <p:spPr/>
        <p:txBody>
          <a:bodyPr>
            <a:normAutofit/>
          </a:bodyPr>
          <a:lstStyle/>
          <a:p>
            <a:r>
              <a:rPr lang="en-US" sz="3600" dirty="0" smtClean="0"/>
              <a:t>What is </a:t>
            </a:r>
            <a:r>
              <a:rPr lang="en-US" sz="3600" dirty="0" err="1" smtClean="0"/>
              <a:t>eduroam</a:t>
            </a:r>
            <a:r>
              <a:rPr lang="en-US" sz="3600" dirty="0" smtClean="0"/>
              <a:t>?</a:t>
            </a:r>
            <a:endParaRPr lang="en-US" sz="3600" dirty="0"/>
          </a:p>
        </p:txBody>
      </p:sp>
      <p:sp>
        <p:nvSpPr>
          <p:cNvPr id="4" name="Slide Number Placeholder 3"/>
          <p:cNvSpPr>
            <a:spLocks noGrp="1"/>
          </p:cNvSpPr>
          <p:nvPr>
            <p:ph type="sldNum" sz="quarter" idx="11"/>
          </p:nvPr>
        </p:nvSpPr>
        <p:spPr/>
        <p:txBody>
          <a:bodyPr/>
          <a:lstStyle/>
          <a:p>
            <a:fld id="{53FA47A8-A73B-4270-A9D8-AA5EB350E059}" type="slidenum">
              <a:rPr lang="en-US" smtClean="0"/>
              <a:pPr/>
              <a:t>4</a:t>
            </a:fld>
            <a:endParaRPr lang="en-US" dirty="0"/>
          </a:p>
        </p:txBody>
      </p:sp>
      <p:sp>
        <p:nvSpPr>
          <p:cNvPr id="5" name="Content Placeholder 4"/>
          <p:cNvSpPr>
            <a:spLocks noGrp="1"/>
          </p:cNvSpPr>
          <p:nvPr>
            <p:ph idx="12"/>
          </p:nvPr>
        </p:nvSpPr>
        <p:spPr/>
        <p:txBody>
          <a:bodyPr>
            <a:normAutofit/>
          </a:bodyPr>
          <a:lstStyle/>
          <a:p>
            <a:pPr>
              <a:defRPr/>
            </a:pPr>
            <a:r>
              <a:rPr lang="en-US" dirty="0" err="1" smtClean="0"/>
              <a:t>eduroam</a:t>
            </a:r>
            <a:r>
              <a:rPr lang="en-US" dirty="0" smtClean="0"/>
              <a:t> is </a:t>
            </a:r>
            <a:r>
              <a:rPr lang="en-US" dirty="0"/>
              <a:t>a </a:t>
            </a:r>
            <a:r>
              <a:rPr lang="en-US" dirty="0" smtClean="0"/>
              <a:t>global wireless roaming network, based on:</a:t>
            </a:r>
            <a:endParaRPr lang="en-US" dirty="0"/>
          </a:p>
          <a:p>
            <a:pPr lvl="1">
              <a:defRPr/>
            </a:pPr>
            <a:r>
              <a:rPr lang="en-US" dirty="0" smtClean="0"/>
              <a:t>WPA2 &amp; 802.1X (network access control)</a:t>
            </a:r>
            <a:endParaRPr lang="en-US" dirty="0"/>
          </a:p>
          <a:p>
            <a:pPr lvl="1">
              <a:defRPr/>
            </a:pPr>
            <a:r>
              <a:rPr lang="en-US" dirty="0"/>
              <a:t>RADIUS (infrastructure to transport credentials)</a:t>
            </a:r>
          </a:p>
          <a:p>
            <a:pPr lvl="1">
              <a:defRPr/>
            </a:pPr>
            <a:r>
              <a:rPr lang="en-US" dirty="0"/>
              <a:t>Trust fabric (RADIUS hierarchy and policy</a:t>
            </a:r>
            <a:r>
              <a:rPr lang="en-US" dirty="0" smtClean="0"/>
              <a:t>)</a:t>
            </a:r>
          </a:p>
          <a:p>
            <a:pPr lvl="1">
              <a:defRPr/>
            </a:pPr>
            <a:r>
              <a:rPr lang="en-US" dirty="0" smtClean="0"/>
              <a:t>No web splash screen portal or shared passwords</a:t>
            </a:r>
          </a:p>
          <a:p>
            <a:pPr>
              <a:defRPr/>
            </a:pPr>
            <a:r>
              <a:rPr lang="en-US" dirty="0" smtClean="0"/>
              <a:t>Started </a:t>
            </a:r>
            <a:r>
              <a:rPr lang="en-US" dirty="0"/>
              <a:t>in the TERENA Task Force “Mobility</a:t>
            </a:r>
            <a:r>
              <a:rPr lang="en-US" dirty="0" smtClean="0"/>
              <a:t>”</a:t>
            </a:r>
          </a:p>
          <a:p>
            <a:pPr>
              <a:defRPr/>
            </a:pPr>
            <a:r>
              <a:rPr lang="en-US" dirty="0" err="1" smtClean="0"/>
              <a:t>eduroam</a:t>
            </a:r>
            <a:r>
              <a:rPr lang="en-US" dirty="0" smtClean="0"/>
              <a:t> </a:t>
            </a:r>
            <a:r>
              <a:rPr lang="en-US" dirty="0"/>
              <a:t>= </a:t>
            </a:r>
            <a:r>
              <a:rPr lang="en-US" dirty="0">
                <a:solidFill>
                  <a:schemeClr val="accent5"/>
                </a:solidFill>
              </a:rPr>
              <a:t>edu</a:t>
            </a:r>
            <a:r>
              <a:rPr lang="en-US" dirty="0"/>
              <a:t>cation </a:t>
            </a:r>
            <a:r>
              <a:rPr lang="en-US" dirty="0">
                <a:solidFill>
                  <a:srgbClr val="4BACC6"/>
                </a:solidFill>
              </a:rPr>
              <a:t>roam</a:t>
            </a:r>
            <a:r>
              <a:rPr lang="en-US" dirty="0"/>
              <a:t>ing</a:t>
            </a:r>
          </a:p>
          <a:p>
            <a:pPr>
              <a:defRPr/>
            </a:pPr>
            <a:endParaRPr lang="en-US" dirty="0"/>
          </a:p>
          <a:p>
            <a:pPr lvl="1">
              <a:defRPr/>
            </a:pPr>
            <a:endParaRPr lang="en-US" dirty="0"/>
          </a:p>
          <a:p>
            <a:pPr marL="457200" lvl="1" indent="0">
              <a:buNone/>
              <a:defRPr/>
            </a:pPr>
            <a:endParaRPr lang="en-US" dirty="0"/>
          </a:p>
        </p:txBody>
      </p:sp>
      <p:sp>
        <p:nvSpPr>
          <p:cNvPr id="3" name="Picture Placeholder 2"/>
          <p:cNvSpPr>
            <a:spLocks noGrp="1"/>
          </p:cNvSpPr>
          <p:nvPr>
            <p:ph type="pic" idx="14"/>
          </p:nvPr>
        </p:nvSpPr>
        <p:spPr/>
      </p:sp>
    </p:spTree>
    <p:extLst>
      <p:ext uri="{BB962C8B-B14F-4D97-AF65-F5344CB8AC3E}">
        <p14:creationId xmlns:p14="http://schemas.microsoft.com/office/powerpoint/2010/main" val="10492782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itle 13"/>
          <p:cNvSpPr>
            <a:spLocks noGrp="1"/>
          </p:cNvSpPr>
          <p:nvPr>
            <p:ph type="subTitle" idx="1"/>
          </p:nvPr>
        </p:nvSpPr>
        <p:spPr/>
        <p:txBody>
          <a:bodyPr>
            <a:noAutofit/>
          </a:bodyPr>
          <a:lstStyle/>
          <a:p>
            <a:r>
              <a:rPr lang="en-US" sz="3600" dirty="0"/>
              <a:t>eduroam Infrastructure</a:t>
            </a:r>
          </a:p>
        </p:txBody>
      </p:sp>
      <p:sp>
        <p:nvSpPr>
          <p:cNvPr id="4" name="Slide Number Placeholder 3"/>
          <p:cNvSpPr>
            <a:spLocks noGrp="1"/>
          </p:cNvSpPr>
          <p:nvPr>
            <p:ph type="sldNum" sz="quarter" idx="11"/>
          </p:nvPr>
        </p:nvSpPr>
        <p:spPr/>
        <p:txBody>
          <a:bodyPr/>
          <a:lstStyle/>
          <a:p>
            <a:fld id="{53FA47A8-A73B-4270-A9D8-AA5EB350E059}" type="slidenum">
              <a:rPr lang="en-US" smtClean="0">
                <a:solidFill>
                  <a:prstClr val="white"/>
                </a:solidFill>
                <a:latin typeface="Calibri"/>
              </a:rPr>
              <a:pPr/>
              <a:t>5</a:t>
            </a:fld>
            <a:endParaRPr lang="en-US" dirty="0">
              <a:solidFill>
                <a:prstClr val="white"/>
              </a:solidFill>
              <a:latin typeface="Calibri"/>
            </a:endParaRPr>
          </a:p>
        </p:txBody>
      </p:sp>
      <p:sp>
        <p:nvSpPr>
          <p:cNvPr id="2" name="Content Placeholder 1"/>
          <p:cNvSpPr>
            <a:spLocks noGrp="1"/>
          </p:cNvSpPr>
          <p:nvPr>
            <p:ph idx="12"/>
          </p:nvPr>
        </p:nvSpPr>
        <p:spPr>
          <a:xfrm>
            <a:off x="3779912" y="4869160"/>
            <a:ext cx="4906888" cy="1473027"/>
          </a:xfrm>
        </p:spPr>
        <p:txBody>
          <a:bodyPr>
            <a:normAutofit fontScale="62500" lnSpcReduction="20000"/>
          </a:bodyPr>
          <a:lstStyle/>
          <a:p>
            <a:pPr eaLnBrk="0" hangingPunct="0">
              <a:spcBef>
                <a:spcPct val="50000"/>
              </a:spcBef>
              <a:buFontTx/>
              <a:buChar char="•"/>
              <a:defRPr/>
            </a:pPr>
            <a:r>
              <a:rPr lang="en-US" dirty="0">
                <a:latin typeface="Arial Unicode MS" charset="0"/>
                <a:cs typeface="Times New Roman" charset="0"/>
              </a:rPr>
              <a:t>Trust based on </a:t>
            </a:r>
            <a:r>
              <a:rPr lang="en-US" dirty="0" smtClean="0">
                <a:latin typeface="Arial Unicode MS" charset="0"/>
                <a:cs typeface="Times New Roman" charset="0"/>
              </a:rPr>
              <a:t>national policy</a:t>
            </a:r>
            <a:endParaRPr lang="en-US" dirty="0">
              <a:latin typeface="Arial Unicode MS" charset="0"/>
              <a:cs typeface="Times New Roman" charset="0"/>
            </a:endParaRPr>
          </a:p>
          <a:p>
            <a:pPr eaLnBrk="0" hangingPunct="0">
              <a:spcBef>
                <a:spcPct val="50000"/>
              </a:spcBef>
              <a:buFontTx/>
              <a:buChar char="•"/>
              <a:defRPr/>
            </a:pPr>
            <a:r>
              <a:rPr lang="en-US" dirty="0">
                <a:latin typeface="Arial Unicode MS" charset="0"/>
                <a:cs typeface="Times New Roman" charset="0"/>
              </a:rPr>
              <a:t>Security based on </a:t>
            </a:r>
            <a:r>
              <a:rPr lang="en-US" dirty="0" smtClean="0">
                <a:latin typeface="Arial Unicode MS" charset="0"/>
                <a:cs typeface="Times New Roman" charset="0"/>
              </a:rPr>
              <a:t>802.1X/RADIUS</a:t>
            </a:r>
            <a:endParaRPr lang="en-US" dirty="0">
              <a:latin typeface="Arial Unicode MS" charset="0"/>
              <a:cs typeface="Times New Roman" charset="0"/>
            </a:endParaRPr>
          </a:p>
          <a:p>
            <a:pPr eaLnBrk="0" hangingPunct="0">
              <a:spcBef>
                <a:spcPct val="50000"/>
              </a:spcBef>
              <a:buFontTx/>
              <a:buChar char="•"/>
              <a:defRPr/>
            </a:pPr>
            <a:r>
              <a:rPr lang="en-US" dirty="0" smtClean="0">
                <a:latin typeface="Arial Unicode MS" charset="0"/>
                <a:cs typeface="Times New Roman" charset="0"/>
              </a:rPr>
              <a:t>VLAN assignment to separate users</a:t>
            </a:r>
            <a:endParaRPr lang="en-US" dirty="0">
              <a:latin typeface="Arial Unicode MS" charset="0"/>
              <a:cs typeface="Times New Roman" charset="0"/>
            </a:endParaRPr>
          </a:p>
          <a:p>
            <a:pPr marL="0" indent="0">
              <a:buNone/>
            </a:pPr>
            <a:endParaRPr lang="en-US" dirty="0"/>
          </a:p>
        </p:txBody>
      </p:sp>
      <p:sp>
        <p:nvSpPr>
          <p:cNvPr id="5" name="Picture Placeholder 4"/>
          <p:cNvSpPr>
            <a:spLocks noGrp="1"/>
          </p:cNvSpPr>
          <p:nvPr>
            <p:ph type="pic" idx="14"/>
          </p:nvPr>
        </p:nvSpPr>
        <p:spPr/>
      </p:sp>
      <p:sp>
        <p:nvSpPr>
          <p:cNvPr id="6" name="Line 3"/>
          <p:cNvSpPr>
            <a:spLocks noChangeShapeType="1"/>
          </p:cNvSpPr>
          <p:nvPr/>
        </p:nvSpPr>
        <p:spPr bwMode="auto">
          <a:xfrm flipH="1" flipV="1">
            <a:off x="4800600" y="2286000"/>
            <a:ext cx="460375" cy="736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solidFill>
                <a:prstClr val="black"/>
              </a:solidFill>
              <a:latin typeface="Calibri"/>
              <a:ea typeface="ＭＳ Ｐゴシック" charset="0"/>
              <a:cs typeface="ＭＳ Ｐゴシック" charset="0"/>
            </a:endParaRPr>
          </a:p>
        </p:txBody>
      </p:sp>
      <p:sp>
        <p:nvSpPr>
          <p:cNvPr id="7" name="Line 4"/>
          <p:cNvSpPr>
            <a:spLocks noChangeShapeType="1"/>
          </p:cNvSpPr>
          <p:nvPr/>
        </p:nvSpPr>
        <p:spPr bwMode="auto">
          <a:xfrm flipH="1">
            <a:off x="6969125" y="2286000"/>
            <a:ext cx="422275" cy="5921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solidFill>
                <a:prstClr val="black"/>
              </a:solidFill>
              <a:latin typeface="Calibri"/>
              <a:ea typeface="ＭＳ Ｐゴシック" charset="0"/>
              <a:cs typeface="ＭＳ Ｐゴシック" charset="0"/>
            </a:endParaRPr>
          </a:p>
        </p:txBody>
      </p:sp>
      <p:sp>
        <p:nvSpPr>
          <p:cNvPr id="8" name="Line 5"/>
          <p:cNvSpPr>
            <a:spLocks noChangeShapeType="1"/>
          </p:cNvSpPr>
          <p:nvPr/>
        </p:nvSpPr>
        <p:spPr bwMode="auto">
          <a:xfrm flipV="1">
            <a:off x="6019800" y="3598863"/>
            <a:ext cx="0" cy="2873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solidFill>
                <a:prstClr val="black"/>
              </a:solidFill>
              <a:latin typeface="Calibri"/>
              <a:ea typeface="ＭＳ Ｐゴシック" charset="0"/>
              <a:cs typeface="ＭＳ Ｐゴシック" charset="0"/>
            </a:endParaRPr>
          </a:p>
        </p:txBody>
      </p:sp>
      <p:sp>
        <p:nvSpPr>
          <p:cNvPr id="9" name="AutoShape 6"/>
          <p:cNvSpPr>
            <a:spLocks noChangeArrowheads="1"/>
          </p:cNvSpPr>
          <p:nvPr/>
        </p:nvSpPr>
        <p:spPr bwMode="auto">
          <a:xfrm>
            <a:off x="4872038" y="2819400"/>
            <a:ext cx="2592387" cy="838200"/>
          </a:xfrm>
          <a:prstGeom prst="cloudCallout">
            <a:avLst>
              <a:gd name="adj1" fmla="val -27894"/>
              <a:gd name="adj2" fmla="val 30870"/>
            </a:avLst>
          </a:prstGeom>
          <a:solidFill>
            <a:schemeClr val="accent1"/>
          </a:solidFill>
          <a:ln>
            <a:noFill/>
          </a:ln>
          <a:effectLst/>
          <a:extLst/>
        </p:spPr>
        <p:txBody>
          <a:bodyPr wrap="none" anchor="ctr"/>
          <a:lstStyle/>
          <a:p>
            <a:pPr>
              <a:defRPr/>
            </a:pPr>
            <a:endParaRPr lang="en-US">
              <a:solidFill>
                <a:prstClr val="black"/>
              </a:solidFill>
              <a:latin typeface="Calibri"/>
              <a:ea typeface="ＭＳ Ｐゴシック" charset="0"/>
              <a:cs typeface="ＭＳ Ｐゴシック" charset="0"/>
            </a:endParaRPr>
          </a:p>
        </p:txBody>
      </p:sp>
      <p:sp>
        <p:nvSpPr>
          <p:cNvPr id="10" name="Text Box 7"/>
          <p:cNvSpPr txBox="1">
            <a:spLocks noChangeArrowheads="1"/>
          </p:cNvSpPr>
          <p:nvPr/>
        </p:nvSpPr>
        <p:spPr bwMode="auto">
          <a:xfrm>
            <a:off x="6781800" y="1828800"/>
            <a:ext cx="1371600" cy="438582"/>
          </a:xfrm>
          <a:prstGeom prst="rect">
            <a:avLst/>
          </a:prstGeom>
          <a:solidFill>
            <a:srgbClr val="4BACC6"/>
          </a:solidFill>
          <a:ln>
            <a:noFill/>
          </a:ln>
          <a:effectLst/>
          <a:extLst/>
        </p:spPr>
        <p:txBody>
          <a:bodyPr>
            <a:spAutoFit/>
          </a:bodyPr>
          <a:lstStyle/>
          <a:p>
            <a:pPr algn="ctr">
              <a:spcBef>
                <a:spcPct val="50000"/>
              </a:spcBef>
              <a:defRPr/>
            </a:pPr>
            <a:r>
              <a:rPr lang="fi-FI" sz="900" b="1" dirty="0">
                <a:solidFill>
                  <a:prstClr val="black"/>
                </a:solidFill>
                <a:latin typeface="Verdana" charset="0"/>
                <a:ea typeface="ＭＳ Ｐゴシック" charset="0"/>
                <a:cs typeface="Times New Roman" charset="0"/>
              </a:rPr>
              <a:t>RADIUS </a:t>
            </a:r>
            <a:r>
              <a:rPr lang="fi-FI" sz="900" b="1" dirty="0" err="1">
                <a:solidFill>
                  <a:prstClr val="black"/>
                </a:solidFill>
                <a:latin typeface="Verdana" charset="0"/>
                <a:ea typeface="ＭＳ Ｐゴシック" charset="0"/>
                <a:cs typeface="Times New Roman" charset="0"/>
              </a:rPr>
              <a:t>server</a:t>
            </a:r>
            <a:endParaRPr lang="fi-FI" sz="900" b="1" dirty="0">
              <a:solidFill>
                <a:prstClr val="black"/>
              </a:solidFill>
              <a:latin typeface="Verdana" charset="0"/>
              <a:ea typeface="ＭＳ Ｐゴシック" charset="0"/>
              <a:cs typeface="Times New Roman" charset="0"/>
            </a:endParaRPr>
          </a:p>
          <a:p>
            <a:pPr algn="ctr">
              <a:spcBef>
                <a:spcPct val="50000"/>
              </a:spcBef>
              <a:defRPr/>
            </a:pPr>
            <a:r>
              <a:rPr lang="fi-FI" sz="900" b="1" dirty="0" err="1">
                <a:solidFill>
                  <a:prstClr val="black"/>
                </a:solidFill>
                <a:latin typeface="Verdana" charset="0"/>
                <a:ea typeface="ＭＳ Ｐゴシック" charset="0"/>
                <a:cs typeface="Times New Roman" charset="0"/>
              </a:rPr>
              <a:t>University</a:t>
            </a:r>
            <a:r>
              <a:rPr lang="fi-FI" sz="900" b="1" dirty="0">
                <a:solidFill>
                  <a:prstClr val="black"/>
                </a:solidFill>
                <a:latin typeface="Verdana" charset="0"/>
                <a:ea typeface="ＭＳ Ｐゴシック" charset="0"/>
                <a:cs typeface="Times New Roman" charset="0"/>
              </a:rPr>
              <a:t> </a:t>
            </a:r>
            <a:r>
              <a:rPr lang="fi-FI" sz="900" b="1" dirty="0" smtClean="0">
                <a:solidFill>
                  <a:prstClr val="black"/>
                </a:solidFill>
                <a:latin typeface="Verdana" charset="0"/>
                <a:ea typeface="ＭＳ Ｐゴシック" charset="0"/>
                <a:cs typeface="Times New Roman" charset="0"/>
              </a:rPr>
              <a:t>ABC</a:t>
            </a:r>
            <a:endParaRPr lang="fi-FI" sz="900" b="1" dirty="0">
              <a:solidFill>
                <a:prstClr val="black"/>
              </a:solidFill>
              <a:latin typeface="Verdana" charset="0"/>
              <a:ea typeface="ＭＳ Ｐゴシック" charset="0"/>
              <a:cs typeface="Times New Roman" charset="0"/>
            </a:endParaRPr>
          </a:p>
        </p:txBody>
      </p:sp>
      <p:sp>
        <p:nvSpPr>
          <p:cNvPr id="11" name="Text Box 8"/>
          <p:cNvSpPr txBox="1">
            <a:spLocks noChangeArrowheads="1"/>
          </p:cNvSpPr>
          <p:nvPr/>
        </p:nvSpPr>
        <p:spPr bwMode="auto">
          <a:xfrm>
            <a:off x="3886200" y="1828800"/>
            <a:ext cx="1371600" cy="438582"/>
          </a:xfrm>
          <a:prstGeom prst="rect">
            <a:avLst/>
          </a:prstGeom>
          <a:solidFill>
            <a:schemeClr val="accent5"/>
          </a:solidFill>
          <a:ln>
            <a:noFill/>
          </a:ln>
          <a:effectLst/>
          <a:extLst/>
        </p:spPr>
        <p:txBody>
          <a:bodyPr>
            <a:spAutoFit/>
          </a:bodyPr>
          <a:lstStyle/>
          <a:p>
            <a:pPr algn="ctr">
              <a:spcBef>
                <a:spcPct val="50000"/>
              </a:spcBef>
              <a:defRPr/>
            </a:pPr>
            <a:r>
              <a:rPr lang="fi-FI" sz="900" b="1" dirty="0">
                <a:solidFill>
                  <a:prstClr val="black"/>
                </a:solidFill>
                <a:latin typeface="Verdana" charset="0"/>
                <a:ea typeface="ＭＳ Ｐゴシック" charset="0"/>
                <a:cs typeface="Times New Roman" charset="0"/>
              </a:rPr>
              <a:t>RADIUS server</a:t>
            </a:r>
          </a:p>
          <a:p>
            <a:pPr algn="ctr">
              <a:spcBef>
                <a:spcPct val="50000"/>
              </a:spcBef>
              <a:defRPr/>
            </a:pPr>
            <a:r>
              <a:rPr lang="fi-FI" sz="900" b="1" dirty="0" err="1">
                <a:solidFill>
                  <a:prstClr val="black"/>
                </a:solidFill>
                <a:latin typeface="Verdana" charset="0"/>
                <a:ea typeface="ＭＳ Ｐゴシック" charset="0"/>
                <a:cs typeface="Times New Roman" charset="0"/>
              </a:rPr>
              <a:t>University</a:t>
            </a:r>
            <a:r>
              <a:rPr lang="fi-FI" sz="900" b="1" dirty="0">
                <a:solidFill>
                  <a:prstClr val="black"/>
                </a:solidFill>
                <a:latin typeface="Verdana" charset="0"/>
                <a:ea typeface="ＭＳ Ｐゴシック" charset="0"/>
                <a:cs typeface="Times New Roman" charset="0"/>
              </a:rPr>
              <a:t> </a:t>
            </a:r>
            <a:r>
              <a:rPr lang="fi-FI" sz="900" b="1" dirty="0" smtClean="0">
                <a:solidFill>
                  <a:prstClr val="black"/>
                </a:solidFill>
                <a:latin typeface="Verdana" charset="0"/>
                <a:ea typeface="ＭＳ Ｐゴシック" charset="0"/>
                <a:cs typeface="Times New Roman" charset="0"/>
              </a:rPr>
              <a:t>123</a:t>
            </a:r>
            <a:endParaRPr lang="fi-FI" sz="900" b="1" dirty="0">
              <a:solidFill>
                <a:prstClr val="black"/>
              </a:solidFill>
              <a:latin typeface="Verdana" charset="0"/>
              <a:ea typeface="ＭＳ Ｐゴシック" charset="0"/>
              <a:cs typeface="Times New Roman" charset="0"/>
            </a:endParaRPr>
          </a:p>
        </p:txBody>
      </p:sp>
      <p:sp>
        <p:nvSpPr>
          <p:cNvPr id="12" name="AutoShape 9"/>
          <p:cNvSpPr>
            <a:spLocks noChangeArrowheads="1"/>
          </p:cNvSpPr>
          <p:nvPr/>
        </p:nvSpPr>
        <p:spPr bwMode="auto">
          <a:xfrm>
            <a:off x="8610600" y="1752600"/>
            <a:ext cx="533400" cy="609600"/>
          </a:xfrm>
          <a:prstGeom prst="flowChartMagneticDisk">
            <a:avLst/>
          </a:prstGeom>
          <a:solidFill>
            <a:schemeClr val="tx2">
              <a:lumMod val="40000"/>
              <a:lumOff val="60000"/>
            </a:schemeClr>
          </a:solidFill>
          <a:ln w="9525">
            <a:solidFill>
              <a:srgbClr val="FFFFFF"/>
            </a:solidFill>
            <a:round/>
            <a:headEnd/>
            <a:tailEnd/>
          </a:ln>
          <a:effectLst/>
          <a:extLst/>
        </p:spPr>
        <p:txBody>
          <a:bodyPr wrap="none" anchor="ctr"/>
          <a:lstStyle/>
          <a:p>
            <a:pPr>
              <a:defRPr/>
            </a:pPr>
            <a:endParaRPr lang="en-US">
              <a:solidFill>
                <a:prstClr val="black"/>
              </a:solidFill>
              <a:latin typeface="Calibri"/>
              <a:ea typeface="ＭＳ Ｐゴシック" charset="0"/>
              <a:cs typeface="ＭＳ Ｐゴシック" charset="0"/>
            </a:endParaRPr>
          </a:p>
        </p:txBody>
      </p:sp>
      <p:sp>
        <p:nvSpPr>
          <p:cNvPr id="13" name="AutoShape 10"/>
          <p:cNvSpPr>
            <a:spLocks noChangeArrowheads="1"/>
          </p:cNvSpPr>
          <p:nvPr/>
        </p:nvSpPr>
        <p:spPr bwMode="auto">
          <a:xfrm>
            <a:off x="5715000" y="1752600"/>
            <a:ext cx="609600" cy="609600"/>
          </a:xfrm>
          <a:prstGeom prst="flowChartMagneticDisk">
            <a:avLst/>
          </a:prstGeom>
          <a:solidFill>
            <a:schemeClr val="tx2">
              <a:lumMod val="40000"/>
              <a:lumOff val="60000"/>
            </a:schemeClr>
          </a:solidFill>
          <a:ln w="9525">
            <a:solidFill>
              <a:srgbClr val="FFFFFF"/>
            </a:solidFill>
            <a:round/>
            <a:headEnd/>
            <a:tailEnd/>
          </a:ln>
          <a:effectLst/>
          <a:extLst/>
        </p:spPr>
        <p:txBody>
          <a:bodyPr wrap="none" anchor="ctr"/>
          <a:lstStyle/>
          <a:p>
            <a:pPr>
              <a:defRPr/>
            </a:pPr>
            <a:endParaRPr lang="en-US">
              <a:solidFill>
                <a:prstClr val="black"/>
              </a:solidFill>
              <a:latin typeface="Calibri"/>
              <a:ea typeface="ＭＳ Ｐゴシック" charset="0"/>
              <a:cs typeface="ＭＳ Ｐゴシック" charset="0"/>
            </a:endParaRPr>
          </a:p>
        </p:txBody>
      </p:sp>
      <p:sp>
        <p:nvSpPr>
          <p:cNvPr id="16" name="Text Box 11"/>
          <p:cNvSpPr txBox="1">
            <a:spLocks noChangeArrowheads="1"/>
          </p:cNvSpPr>
          <p:nvPr/>
        </p:nvSpPr>
        <p:spPr bwMode="auto">
          <a:xfrm>
            <a:off x="5580112" y="2924944"/>
            <a:ext cx="98241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fi-FI" sz="1400" dirty="0" err="1" smtClean="0">
                <a:solidFill>
                  <a:srgbClr val="FEF9DE"/>
                </a:solidFill>
                <a:latin typeface="Verdana" charset="0"/>
                <a:ea typeface="ＭＳ Ｐゴシック" charset="0"/>
                <a:cs typeface="Times New Roman" charset="0"/>
              </a:rPr>
              <a:t>Roaming</a:t>
            </a:r>
            <a:endParaRPr lang="fi-FI" sz="1400" dirty="0" smtClean="0">
              <a:solidFill>
                <a:srgbClr val="FEF9DE"/>
              </a:solidFill>
              <a:latin typeface="Verdana" charset="0"/>
              <a:ea typeface="ＭＳ Ｐゴシック" charset="0"/>
              <a:cs typeface="Times New Roman" charset="0"/>
            </a:endParaRPr>
          </a:p>
          <a:p>
            <a:pPr>
              <a:defRPr/>
            </a:pPr>
            <a:r>
              <a:rPr lang="fi-FI" sz="1400" dirty="0" err="1" smtClean="0">
                <a:solidFill>
                  <a:srgbClr val="FEF9DE"/>
                </a:solidFill>
                <a:latin typeface="Verdana" charset="0"/>
                <a:ea typeface="ＭＳ Ｐゴシック" charset="0"/>
                <a:cs typeface="Times New Roman" charset="0"/>
              </a:rPr>
              <a:t>Operator</a:t>
            </a:r>
            <a:endParaRPr lang="fi-FI" sz="1400" dirty="0">
              <a:solidFill>
                <a:srgbClr val="FEF9DE"/>
              </a:solidFill>
              <a:latin typeface="Verdana" charset="0"/>
              <a:ea typeface="ＭＳ Ｐゴシック" charset="0"/>
              <a:cs typeface="Times New Roman" charset="0"/>
            </a:endParaRPr>
          </a:p>
        </p:txBody>
      </p:sp>
      <p:sp>
        <p:nvSpPr>
          <p:cNvPr id="17" name="Text Box 12"/>
          <p:cNvSpPr txBox="1">
            <a:spLocks noChangeArrowheads="1"/>
          </p:cNvSpPr>
          <p:nvPr/>
        </p:nvSpPr>
        <p:spPr bwMode="auto">
          <a:xfrm>
            <a:off x="5410200" y="3886200"/>
            <a:ext cx="1295400" cy="433388"/>
          </a:xfrm>
          <a:prstGeom prst="rect">
            <a:avLst/>
          </a:prstGeom>
          <a:solidFill>
            <a:srgbClr val="4BACC6"/>
          </a:solidFill>
          <a:ln>
            <a:noFill/>
          </a:ln>
          <a:effectLst/>
          <a:extLst/>
        </p:spPr>
        <p:txBody>
          <a:bodyPr>
            <a:spAutoFit/>
          </a:bodyPr>
          <a:lstStyle/>
          <a:p>
            <a:pPr algn="ctr">
              <a:spcBef>
                <a:spcPct val="50000"/>
              </a:spcBef>
              <a:defRPr/>
            </a:pPr>
            <a:r>
              <a:rPr lang="fi-FI" sz="900" b="1">
                <a:solidFill>
                  <a:prstClr val="black"/>
                </a:solidFill>
                <a:latin typeface="Verdana" charset="0"/>
                <a:ea typeface="ＭＳ Ｐゴシック" charset="0"/>
                <a:cs typeface="Times New Roman" charset="0"/>
              </a:rPr>
              <a:t>Central RADIUS</a:t>
            </a:r>
          </a:p>
          <a:p>
            <a:pPr algn="ctr">
              <a:spcBef>
                <a:spcPct val="50000"/>
              </a:spcBef>
              <a:defRPr/>
            </a:pPr>
            <a:r>
              <a:rPr lang="fi-FI" sz="900" b="1">
                <a:solidFill>
                  <a:prstClr val="black"/>
                </a:solidFill>
                <a:latin typeface="Verdana" charset="0"/>
                <a:ea typeface="ＭＳ Ｐゴシック" charset="0"/>
                <a:cs typeface="Times New Roman" charset="0"/>
              </a:rPr>
              <a:t>Proxy server</a:t>
            </a:r>
          </a:p>
        </p:txBody>
      </p:sp>
      <p:sp>
        <p:nvSpPr>
          <p:cNvPr id="18" name="Text Box 13"/>
          <p:cNvSpPr txBox="1">
            <a:spLocks noChangeArrowheads="1"/>
          </p:cNvSpPr>
          <p:nvPr/>
        </p:nvSpPr>
        <p:spPr bwMode="auto">
          <a:xfrm>
            <a:off x="2272146" y="1828800"/>
            <a:ext cx="1246909" cy="1066800"/>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spcBef>
                <a:spcPct val="50000"/>
              </a:spcBef>
              <a:defRPr/>
            </a:pPr>
            <a:r>
              <a:rPr lang="fi-FI" sz="900" b="1" dirty="0" err="1" smtClean="0">
                <a:solidFill>
                  <a:prstClr val="black"/>
                </a:solidFill>
                <a:latin typeface="Verdana" charset="0"/>
                <a:ea typeface="ＭＳ Ｐゴシック" charset="0"/>
                <a:cs typeface="Times New Roman" charset="0"/>
              </a:rPr>
              <a:t>WiFi</a:t>
            </a:r>
            <a:r>
              <a:rPr lang="fi-FI" sz="900" b="1" dirty="0" smtClean="0">
                <a:solidFill>
                  <a:prstClr val="black"/>
                </a:solidFill>
                <a:latin typeface="Verdana" charset="0"/>
                <a:ea typeface="ＭＳ Ｐゴシック" charset="0"/>
                <a:cs typeface="Times New Roman" charset="0"/>
              </a:rPr>
              <a:t> </a:t>
            </a:r>
          </a:p>
          <a:p>
            <a:pPr algn="ctr">
              <a:spcBef>
                <a:spcPct val="50000"/>
              </a:spcBef>
              <a:defRPr/>
            </a:pPr>
            <a:r>
              <a:rPr lang="fi-FI" sz="900" b="1" dirty="0" smtClean="0">
                <a:solidFill>
                  <a:prstClr val="black"/>
                </a:solidFill>
                <a:latin typeface="Verdana" charset="0"/>
                <a:ea typeface="ＭＳ Ｐゴシック" charset="0"/>
                <a:cs typeface="Times New Roman" charset="0"/>
              </a:rPr>
              <a:t>Access </a:t>
            </a:r>
            <a:r>
              <a:rPr lang="fi-FI" sz="900" b="1" dirty="0" err="1" smtClean="0">
                <a:solidFill>
                  <a:prstClr val="black"/>
                </a:solidFill>
                <a:latin typeface="Verdana" charset="0"/>
                <a:ea typeface="ＭＳ Ｐゴシック" charset="0"/>
                <a:cs typeface="Times New Roman" charset="0"/>
              </a:rPr>
              <a:t>Point</a:t>
            </a:r>
            <a:endParaRPr lang="fi-FI" sz="900" b="1" dirty="0">
              <a:solidFill>
                <a:prstClr val="black"/>
              </a:solidFill>
              <a:latin typeface="Verdana" charset="0"/>
              <a:ea typeface="ＭＳ Ｐゴシック" charset="0"/>
              <a:cs typeface="Times New Roman" charset="0"/>
            </a:endParaRPr>
          </a:p>
        </p:txBody>
      </p:sp>
      <p:sp>
        <p:nvSpPr>
          <p:cNvPr id="19" name="Line 14"/>
          <p:cNvSpPr>
            <a:spLocks noChangeShapeType="1"/>
          </p:cNvSpPr>
          <p:nvPr/>
        </p:nvSpPr>
        <p:spPr bwMode="auto">
          <a:xfrm flipV="1">
            <a:off x="3505200" y="2057400"/>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solidFill>
                <a:prstClr val="black"/>
              </a:solidFill>
              <a:latin typeface="Calibri"/>
              <a:ea typeface="ＭＳ Ｐゴシック" charset="0"/>
              <a:cs typeface="ＭＳ Ｐゴシック" charset="0"/>
            </a:endParaRPr>
          </a:p>
        </p:txBody>
      </p:sp>
      <p:sp>
        <p:nvSpPr>
          <p:cNvPr id="20" name="Text Box 15"/>
          <p:cNvSpPr txBox="1">
            <a:spLocks noChangeArrowheads="1"/>
          </p:cNvSpPr>
          <p:nvPr/>
        </p:nvSpPr>
        <p:spPr bwMode="auto">
          <a:xfrm>
            <a:off x="5791200" y="1981200"/>
            <a:ext cx="5334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fi-FI" sz="900" dirty="0">
                <a:solidFill>
                  <a:prstClr val="black"/>
                </a:solidFill>
                <a:latin typeface="Verdana" charset="0"/>
                <a:ea typeface="ＭＳ Ｐゴシック" charset="0"/>
                <a:cs typeface="Times New Roman" charset="0"/>
              </a:rPr>
              <a:t>User DB</a:t>
            </a:r>
          </a:p>
        </p:txBody>
      </p:sp>
      <p:sp>
        <p:nvSpPr>
          <p:cNvPr id="21" name="Line 16"/>
          <p:cNvSpPr>
            <a:spLocks noChangeShapeType="1"/>
          </p:cNvSpPr>
          <p:nvPr/>
        </p:nvSpPr>
        <p:spPr bwMode="auto">
          <a:xfrm flipV="1">
            <a:off x="1981200" y="1905000"/>
            <a:ext cx="304800" cy="0"/>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solidFill>
                <a:prstClr val="black"/>
              </a:solidFill>
              <a:latin typeface="Calibri"/>
              <a:ea typeface="ＭＳ Ｐゴシック" charset="0"/>
              <a:cs typeface="ＭＳ Ｐゴシック" charset="0"/>
            </a:endParaRPr>
          </a:p>
        </p:txBody>
      </p:sp>
      <p:sp>
        <p:nvSpPr>
          <p:cNvPr id="22" name="Line 17"/>
          <p:cNvSpPr>
            <a:spLocks noChangeShapeType="1"/>
          </p:cNvSpPr>
          <p:nvPr/>
        </p:nvSpPr>
        <p:spPr bwMode="auto">
          <a:xfrm flipV="1">
            <a:off x="3581400" y="1905000"/>
            <a:ext cx="228600" cy="0"/>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solidFill>
                <a:prstClr val="black"/>
              </a:solidFill>
              <a:latin typeface="Calibri"/>
              <a:ea typeface="ＭＳ Ｐゴシック" charset="0"/>
              <a:cs typeface="ＭＳ Ｐゴシック" charset="0"/>
            </a:endParaRPr>
          </a:p>
        </p:txBody>
      </p:sp>
      <p:sp>
        <p:nvSpPr>
          <p:cNvPr id="23" name="Line 18"/>
          <p:cNvSpPr>
            <a:spLocks noChangeShapeType="1"/>
          </p:cNvSpPr>
          <p:nvPr/>
        </p:nvSpPr>
        <p:spPr bwMode="auto">
          <a:xfrm>
            <a:off x="5029200" y="2438400"/>
            <a:ext cx="838200" cy="1295400"/>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solidFill>
                <a:prstClr val="black"/>
              </a:solidFill>
              <a:latin typeface="Calibri"/>
              <a:ea typeface="ＭＳ Ｐゴシック" charset="0"/>
              <a:cs typeface="ＭＳ Ｐゴシック" charset="0"/>
            </a:endParaRPr>
          </a:p>
        </p:txBody>
      </p:sp>
      <p:sp>
        <p:nvSpPr>
          <p:cNvPr id="24" name="Line 19"/>
          <p:cNvSpPr>
            <a:spLocks noChangeShapeType="1"/>
          </p:cNvSpPr>
          <p:nvPr/>
        </p:nvSpPr>
        <p:spPr bwMode="auto">
          <a:xfrm flipV="1">
            <a:off x="6248400" y="2362200"/>
            <a:ext cx="914400" cy="1371600"/>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solidFill>
                <a:prstClr val="black"/>
              </a:solidFill>
              <a:latin typeface="Calibri"/>
              <a:ea typeface="ＭＳ Ｐゴシック" charset="0"/>
              <a:cs typeface="ＭＳ Ｐゴシック" charset="0"/>
            </a:endParaRPr>
          </a:p>
        </p:txBody>
      </p:sp>
      <p:sp>
        <p:nvSpPr>
          <p:cNvPr id="25" name="Line 20"/>
          <p:cNvSpPr>
            <a:spLocks noChangeShapeType="1"/>
          </p:cNvSpPr>
          <p:nvPr/>
        </p:nvSpPr>
        <p:spPr bwMode="auto">
          <a:xfrm>
            <a:off x="8229600" y="1905000"/>
            <a:ext cx="304800" cy="0"/>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solidFill>
                <a:prstClr val="black"/>
              </a:solidFill>
              <a:latin typeface="Calibri"/>
              <a:ea typeface="ＭＳ Ｐゴシック" charset="0"/>
              <a:cs typeface="ＭＳ Ｐゴシック" charset="0"/>
            </a:endParaRPr>
          </a:p>
        </p:txBody>
      </p:sp>
      <p:sp>
        <p:nvSpPr>
          <p:cNvPr id="26" name="Line 21"/>
          <p:cNvSpPr>
            <a:spLocks noChangeShapeType="1"/>
          </p:cNvSpPr>
          <p:nvPr/>
        </p:nvSpPr>
        <p:spPr bwMode="auto">
          <a:xfrm flipH="1" flipV="1">
            <a:off x="8229600" y="2209800"/>
            <a:ext cx="3048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solidFill>
                <a:prstClr val="black"/>
              </a:solidFill>
              <a:latin typeface="Calibri"/>
              <a:ea typeface="ＭＳ Ｐゴシック" charset="0"/>
              <a:cs typeface="ＭＳ Ｐゴシック" charset="0"/>
            </a:endParaRPr>
          </a:p>
        </p:txBody>
      </p:sp>
      <p:sp>
        <p:nvSpPr>
          <p:cNvPr id="27" name="Line 22"/>
          <p:cNvSpPr>
            <a:spLocks noChangeShapeType="1"/>
          </p:cNvSpPr>
          <p:nvPr/>
        </p:nvSpPr>
        <p:spPr bwMode="auto">
          <a:xfrm flipH="1">
            <a:off x="6553200" y="2362200"/>
            <a:ext cx="914400" cy="1371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solidFill>
                <a:prstClr val="black"/>
              </a:solidFill>
              <a:latin typeface="Calibri"/>
              <a:ea typeface="ＭＳ Ｐゴシック" charset="0"/>
              <a:cs typeface="ＭＳ Ｐゴシック" charset="0"/>
            </a:endParaRPr>
          </a:p>
        </p:txBody>
      </p:sp>
      <p:sp>
        <p:nvSpPr>
          <p:cNvPr id="28" name="Line 23"/>
          <p:cNvSpPr>
            <a:spLocks noChangeShapeType="1"/>
          </p:cNvSpPr>
          <p:nvPr/>
        </p:nvSpPr>
        <p:spPr bwMode="auto">
          <a:xfrm flipH="1">
            <a:off x="3581400" y="2209800"/>
            <a:ext cx="2286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solidFill>
                <a:prstClr val="black"/>
              </a:solidFill>
              <a:latin typeface="Calibri"/>
              <a:ea typeface="ＭＳ Ｐゴシック" charset="0"/>
              <a:cs typeface="ＭＳ Ｐゴシック" charset="0"/>
            </a:endParaRPr>
          </a:p>
        </p:txBody>
      </p:sp>
      <p:sp>
        <p:nvSpPr>
          <p:cNvPr id="29" name="Line 24"/>
          <p:cNvSpPr>
            <a:spLocks noChangeShapeType="1"/>
          </p:cNvSpPr>
          <p:nvPr/>
        </p:nvSpPr>
        <p:spPr bwMode="auto">
          <a:xfrm flipH="1" flipV="1">
            <a:off x="4724400" y="2438400"/>
            <a:ext cx="838200" cy="1295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solidFill>
                <a:prstClr val="black"/>
              </a:solidFill>
              <a:latin typeface="Calibri"/>
              <a:ea typeface="ＭＳ Ｐゴシック" charset="0"/>
              <a:cs typeface="ＭＳ Ｐゴシック" charset="0"/>
            </a:endParaRPr>
          </a:p>
        </p:txBody>
      </p:sp>
      <p:sp>
        <p:nvSpPr>
          <p:cNvPr id="30" name="Line 25"/>
          <p:cNvSpPr>
            <a:spLocks noChangeShapeType="1"/>
          </p:cNvSpPr>
          <p:nvPr/>
        </p:nvSpPr>
        <p:spPr bwMode="auto">
          <a:xfrm flipV="1">
            <a:off x="5257800" y="20574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solidFill>
                <a:prstClr val="black"/>
              </a:solidFill>
              <a:latin typeface="Calibri"/>
              <a:ea typeface="ＭＳ Ｐゴシック" charset="0"/>
              <a:cs typeface="ＭＳ Ｐゴシック" charset="0"/>
            </a:endParaRPr>
          </a:p>
        </p:txBody>
      </p:sp>
      <p:sp>
        <p:nvSpPr>
          <p:cNvPr id="31" name="Line 26"/>
          <p:cNvSpPr>
            <a:spLocks noChangeShapeType="1"/>
          </p:cNvSpPr>
          <p:nvPr/>
        </p:nvSpPr>
        <p:spPr bwMode="auto">
          <a:xfrm flipV="1">
            <a:off x="8153400" y="20574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solidFill>
                <a:prstClr val="black"/>
              </a:solidFill>
              <a:latin typeface="Calibri"/>
              <a:ea typeface="ＭＳ Ｐゴシック" charset="0"/>
              <a:cs typeface="ＭＳ Ｐゴシック" charset="0"/>
            </a:endParaRPr>
          </a:p>
        </p:txBody>
      </p:sp>
      <p:sp>
        <p:nvSpPr>
          <p:cNvPr id="32" name="Line 27"/>
          <p:cNvSpPr>
            <a:spLocks noChangeShapeType="1"/>
          </p:cNvSpPr>
          <p:nvPr/>
        </p:nvSpPr>
        <p:spPr bwMode="auto">
          <a:xfrm flipV="1">
            <a:off x="5257800" y="20574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solidFill>
                <a:prstClr val="black"/>
              </a:solidFill>
              <a:latin typeface="Calibri"/>
              <a:ea typeface="ＭＳ Ｐゴシック" charset="0"/>
              <a:cs typeface="ＭＳ Ｐゴシック" charset="0"/>
            </a:endParaRPr>
          </a:p>
        </p:txBody>
      </p:sp>
      <p:sp>
        <p:nvSpPr>
          <p:cNvPr id="33" name="Text Box 28"/>
          <p:cNvSpPr txBox="1">
            <a:spLocks noChangeArrowheads="1"/>
          </p:cNvSpPr>
          <p:nvPr/>
        </p:nvSpPr>
        <p:spPr bwMode="auto">
          <a:xfrm>
            <a:off x="8610600" y="1981200"/>
            <a:ext cx="5334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fi-FI" sz="900">
                <a:solidFill>
                  <a:prstClr val="black"/>
                </a:solidFill>
                <a:latin typeface="Verdana" charset="0"/>
                <a:ea typeface="ＭＳ Ｐゴシック" charset="0"/>
                <a:cs typeface="Times New Roman" charset="0"/>
              </a:rPr>
              <a:t>User DB</a:t>
            </a:r>
          </a:p>
        </p:txBody>
      </p:sp>
      <p:sp>
        <p:nvSpPr>
          <p:cNvPr id="34" name="Line 31"/>
          <p:cNvSpPr>
            <a:spLocks noChangeShapeType="1"/>
          </p:cNvSpPr>
          <p:nvPr/>
        </p:nvSpPr>
        <p:spPr bwMode="auto">
          <a:xfrm flipV="1">
            <a:off x="2568575" y="2327275"/>
            <a:ext cx="254000" cy="190500"/>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solidFill>
                <a:prstClr val="black"/>
              </a:solidFill>
              <a:latin typeface="Calibri"/>
              <a:ea typeface="ＭＳ Ｐゴシック" charset="0"/>
              <a:cs typeface="ＭＳ Ｐゴシック" charset="0"/>
            </a:endParaRPr>
          </a:p>
        </p:txBody>
      </p:sp>
      <p:sp>
        <p:nvSpPr>
          <p:cNvPr id="35" name="Line 32"/>
          <p:cNvSpPr>
            <a:spLocks noChangeShapeType="1"/>
          </p:cNvSpPr>
          <p:nvPr/>
        </p:nvSpPr>
        <p:spPr bwMode="auto">
          <a:xfrm>
            <a:off x="2563813" y="2243138"/>
            <a:ext cx="0" cy="228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solidFill>
                <a:prstClr val="black"/>
              </a:solidFill>
              <a:latin typeface="Calibri"/>
              <a:ea typeface="ＭＳ Ｐゴシック" charset="0"/>
              <a:cs typeface="ＭＳ Ｐゴシック" charset="0"/>
            </a:endParaRPr>
          </a:p>
        </p:txBody>
      </p:sp>
      <p:sp>
        <p:nvSpPr>
          <p:cNvPr id="36" name="Oval 35"/>
          <p:cNvSpPr>
            <a:spLocks noChangeArrowheads="1"/>
          </p:cNvSpPr>
          <p:nvPr/>
        </p:nvSpPr>
        <p:spPr bwMode="auto">
          <a:xfrm>
            <a:off x="2857500" y="2414588"/>
            <a:ext cx="71438"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prstClr val="black"/>
              </a:solidFill>
              <a:latin typeface="Calibri"/>
              <a:ea typeface="ＭＳ Ｐゴシック" charset="0"/>
              <a:cs typeface="ＭＳ Ｐゴシック" charset="0"/>
            </a:endParaRPr>
          </a:p>
        </p:txBody>
      </p:sp>
      <p:sp>
        <p:nvSpPr>
          <p:cNvPr id="37" name="Oval 36"/>
          <p:cNvSpPr>
            <a:spLocks noChangeArrowheads="1"/>
          </p:cNvSpPr>
          <p:nvPr/>
        </p:nvSpPr>
        <p:spPr bwMode="auto">
          <a:xfrm>
            <a:off x="2847975" y="2576513"/>
            <a:ext cx="71438"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prstClr val="black"/>
              </a:solidFill>
              <a:latin typeface="Calibri"/>
              <a:ea typeface="ＭＳ Ｐゴシック" charset="0"/>
              <a:cs typeface="ＭＳ Ｐゴシック" charset="0"/>
            </a:endParaRPr>
          </a:p>
        </p:txBody>
      </p:sp>
      <p:sp>
        <p:nvSpPr>
          <p:cNvPr id="38" name="Oval 37"/>
          <p:cNvSpPr>
            <a:spLocks noChangeArrowheads="1"/>
          </p:cNvSpPr>
          <p:nvPr/>
        </p:nvSpPr>
        <p:spPr bwMode="auto">
          <a:xfrm>
            <a:off x="2747963" y="2703513"/>
            <a:ext cx="71437"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prstClr val="black"/>
              </a:solidFill>
              <a:latin typeface="Calibri"/>
              <a:ea typeface="ＭＳ Ｐゴシック" charset="0"/>
              <a:cs typeface="ＭＳ Ｐゴシック" charset="0"/>
            </a:endParaRPr>
          </a:p>
        </p:txBody>
      </p:sp>
      <p:sp>
        <p:nvSpPr>
          <p:cNvPr id="39" name="Oval 38"/>
          <p:cNvSpPr>
            <a:spLocks noChangeArrowheads="1"/>
          </p:cNvSpPr>
          <p:nvPr/>
        </p:nvSpPr>
        <p:spPr bwMode="auto">
          <a:xfrm>
            <a:off x="2809875" y="2281238"/>
            <a:ext cx="71438" cy="7302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prstClr val="black"/>
              </a:solidFill>
              <a:latin typeface="Calibri"/>
              <a:ea typeface="ＭＳ Ｐゴシック" charset="0"/>
              <a:cs typeface="ＭＳ Ｐゴシック" charset="0"/>
            </a:endParaRPr>
          </a:p>
        </p:txBody>
      </p:sp>
      <p:sp>
        <p:nvSpPr>
          <p:cNvPr id="40" name="Oval 39"/>
          <p:cNvSpPr>
            <a:spLocks noChangeArrowheads="1"/>
          </p:cNvSpPr>
          <p:nvPr/>
        </p:nvSpPr>
        <p:spPr bwMode="auto">
          <a:xfrm>
            <a:off x="2532063" y="2481263"/>
            <a:ext cx="71437"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prstClr val="black"/>
              </a:solidFill>
              <a:latin typeface="Calibri"/>
              <a:ea typeface="ＭＳ Ｐゴシック" charset="0"/>
              <a:cs typeface="ＭＳ Ｐゴシック" charset="0"/>
            </a:endParaRPr>
          </a:p>
        </p:txBody>
      </p:sp>
      <p:sp>
        <p:nvSpPr>
          <p:cNvPr id="41" name="Line 40"/>
          <p:cNvSpPr>
            <a:spLocks noChangeShapeType="1"/>
          </p:cNvSpPr>
          <p:nvPr/>
        </p:nvSpPr>
        <p:spPr bwMode="auto">
          <a:xfrm>
            <a:off x="2913063" y="2628900"/>
            <a:ext cx="1125537" cy="1028700"/>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solidFill>
                <a:prstClr val="black"/>
              </a:solidFill>
              <a:latin typeface="Calibri"/>
              <a:ea typeface="ＭＳ Ｐゴシック" charset="0"/>
              <a:cs typeface="ＭＳ Ｐゴシック" charset="0"/>
            </a:endParaRPr>
          </a:p>
        </p:txBody>
      </p:sp>
      <p:sp>
        <p:nvSpPr>
          <p:cNvPr id="42" name="Line 41"/>
          <p:cNvSpPr>
            <a:spLocks noChangeShapeType="1"/>
          </p:cNvSpPr>
          <p:nvPr/>
        </p:nvSpPr>
        <p:spPr bwMode="auto">
          <a:xfrm>
            <a:off x="2784475" y="2744788"/>
            <a:ext cx="339725" cy="1217612"/>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solidFill>
                <a:prstClr val="black"/>
              </a:solidFill>
              <a:latin typeface="Calibri"/>
              <a:ea typeface="ＭＳ Ｐゴシック" charset="0"/>
              <a:cs typeface="ＭＳ Ｐゴシック" charset="0"/>
            </a:endParaRPr>
          </a:p>
        </p:txBody>
      </p:sp>
      <p:sp>
        <p:nvSpPr>
          <p:cNvPr id="43" name="Line 42"/>
          <p:cNvSpPr>
            <a:spLocks noChangeShapeType="1"/>
          </p:cNvSpPr>
          <p:nvPr/>
        </p:nvSpPr>
        <p:spPr bwMode="auto">
          <a:xfrm>
            <a:off x="2568575" y="2519362"/>
            <a:ext cx="347241" cy="117550"/>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solidFill>
                <a:prstClr val="black"/>
              </a:solidFill>
              <a:latin typeface="Calibri"/>
              <a:ea typeface="ＭＳ Ｐゴシック" charset="0"/>
              <a:cs typeface="ＭＳ Ｐゴシック" charset="0"/>
            </a:endParaRPr>
          </a:p>
        </p:txBody>
      </p:sp>
      <p:sp>
        <p:nvSpPr>
          <p:cNvPr id="44" name="AutoShape 45"/>
          <p:cNvSpPr>
            <a:spLocks noChangeArrowheads="1"/>
          </p:cNvSpPr>
          <p:nvPr/>
        </p:nvSpPr>
        <p:spPr bwMode="auto">
          <a:xfrm>
            <a:off x="3886200" y="3505200"/>
            <a:ext cx="1152525" cy="720725"/>
          </a:xfrm>
          <a:prstGeom prst="cloudCallout">
            <a:avLst>
              <a:gd name="adj1" fmla="val 12671"/>
              <a:gd name="adj2" fmla="val 1102"/>
            </a:avLst>
          </a:prstGeom>
          <a:solidFill>
            <a:schemeClr val="accent1">
              <a:lumMod val="60000"/>
              <a:lumOff val="40000"/>
            </a:schemeClr>
          </a:solidFill>
          <a:ln>
            <a:noFill/>
          </a:ln>
          <a:effectLst/>
          <a:extLst/>
        </p:spPr>
        <p:txBody>
          <a:bodyPr wrap="none" anchor="ctr"/>
          <a:lstStyle/>
          <a:p>
            <a:pPr>
              <a:defRPr/>
            </a:pPr>
            <a:endParaRPr lang="en-US">
              <a:solidFill>
                <a:prstClr val="black"/>
              </a:solidFill>
              <a:latin typeface="Calibri"/>
              <a:ea typeface="ＭＳ Ｐゴシック" charset="0"/>
              <a:cs typeface="ＭＳ Ｐゴシック" charset="0"/>
            </a:endParaRPr>
          </a:p>
        </p:txBody>
      </p:sp>
      <p:sp>
        <p:nvSpPr>
          <p:cNvPr id="45" name="Text Box 46"/>
          <p:cNvSpPr txBox="1">
            <a:spLocks noChangeArrowheads="1"/>
          </p:cNvSpPr>
          <p:nvPr/>
        </p:nvSpPr>
        <p:spPr bwMode="auto">
          <a:xfrm>
            <a:off x="4119628" y="3657600"/>
            <a:ext cx="77457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fi-FI" sz="1400" dirty="0" err="1" smtClean="0">
                <a:solidFill>
                  <a:prstClr val="black"/>
                </a:solidFill>
                <a:latin typeface="Verdana" charset="0"/>
                <a:ea typeface="ＭＳ Ｐゴシック" charset="0"/>
                <a:cs typeface="Times New Roman" charset="0"/>
              </a:rPr>
              <a:t>Visitor</a:t>
            </a:r>
            <a:endParaRPr lang="fi-FI" sz="1400" dirty="0">
              <a:solidFill>
                <a:prstClr val="black"/>
              </a:solidFill>
              <a:latin typeface="Verdana" charset="0"/>
              <a:ea typeface="ＭＳ Ｐゴシック" charset="0"/>
              <a:cs typeface="Times New Roman" charset="0"/>
            </a:endParaRPr>
          </a:p>
          <a:p>
            <a:pPr algn="ctr">
              <a:defRPr/>
            </a:pPr>
            <a:r>
              <a:rPr lang="fi-FI" sz="1400" dirty="0">
                <a:solidFill>
                  <a:prstClr val="black"/>
                </a:solidFill>
                <a:latin typeface="Verdana" charset="0"/>
                <a:ea typeface="ＭＳ Ｐゴシック" charset="0"/>
                <a:cs typeface="Times New Roman" charset="0"/>
              </a:rPr>
              <a:t>VLAN</a:t>
            </a:r>
          </a:p>
        </p:txBody>
      </p:sp>
      <p:sp>
        <p:nvSpPr>
          <p:cNvPr id="46" name="Oval 47"/>
          <p:cNvSpPr>
            <a:spLocks noChangeArrowheads="1"/>
          </p:cNvSpPr>
          <p:nvPr/>
        </p:nvSpPr>
        <p:spPr bwMode="auto">
          <a:xfrm>
            <a:off x="2576513" y="2779713"/>
            <a:ext cx="71437"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prstClr val="black"/>
              </a:solidFill>
              <a:latin typeface="Calibri"/>
              <a:ea typeface="ＭＳ Ｐゴシック" charset="0"/>
              <a:cs typeface="ＭＳ Ｐゴシック" charset="0"/>
            </a:endParaRPr>
          </a:p>
        </p:txBody>
      </p:sp>
      <p:sp>
        <p:nvSpPr>
          <p:cNvPr id="47" name="Line 48"/>
          <p:cNvSpPr>
            <a:spLocks noChangeShapeType="1"/>
          </p:cNvSpPr>
          <p:nvPr/>
        </p:nvSpPr>
        <p:spPr bwMode="auto">
          <a:xfrm flipH="1">
            <a:off x="2209800" y="2840038"/>
            <a:ext cx="403225" cy="741362"/>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solidFill>
                <a:prstClr val="black"/>
              </a:solidFill>
              <a:latin typeface="Calibri"/>
              <a:ea typeface="ＭＳ Ｐゴシック" charset="0"/>
              <a:cs typeface="ＭＳ Ｐゴシック" charset="0"/>
            </a:endParaRPr>
          </a:p>
        </p:txBody>
      </p:sp>
      <p:sp>
        <p:nvSpPr>
          <p:cNvPr id="48" name="Line 51"/>
          <p:cNvSpPr>
            <a:spLocks noChangeShapeType="1"/>
          </p:cNvSpPr>
          <p:nvPr/>
        </p:nvSpPr>
        <p:spPr bwMode="auto">
          <a:xfrm>
            <a:off x="2905125" y="2460625"/>
            <a:ext cx="1997075" cy="720725"/>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solidFill>
                <a:prstClr val="black"/>
              </a:solidFill>
              <a:latin typeface="Calibri"/>
              <a:ea typeface="ＭＳ Ｐゴシック" charset="0"/>
              <a:cs typeface="ＭＳ Ｐゴシック" charset="0"/>
            </a:endParaRPr>
          </a:p>
        </p:txBody>
      </p:sp>
      <p:pic>
        <p:nvPicPr>
          <p:cNvPr id="51" name="Picture 56" descr="hp-laptop-computers-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4312" y="1844824"/>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AutoShape 43"/>
          <p:cNvSpPr>
            <a:spLocks noChangeArrowheads="1"/>
          </p:cNvSpPr>
          <p:nvPr/>
        </p:nvSpPr>
        <p:spPr bwMode="auto">
          <a:xfrm>
            <a:off x="2362200" y="3886200"/>
            <a:ext cx="1152525" cy="720725"/>
          </a:xfrm>
          <a:prstGeom prst="cloudCallout">
            <a:avLst>
              <a:gd name="adj1" fmla="val 12671"/>
              <a:gd name="adj2" fmla="val 1102"/>
            </a:avLst>
          </a:prstGeom>
          <a:solidFill>
            <a:schemeClr val="accent1">
              <a:lumMod val="60000"/>
              <a:lumOff val="40000"/>
            </a:schemeClr>
          </a:solidFill>
          <a:ln>
            <a:noFill/>
          </a:ln>
          <a:effectLst/>
          <a:extLst/>
        </p:spPr>
        <p:txBody>
          <a:bodyPr wrap="none" anchor="ctr"/>
          <a:lstStyle/>
          <a:p>
            <a:pPr>
              <a:defRPr/>
            </a:pPr>
            <a:endParaRPr lang="en-US">
              <a:solidFill>
                <a:prstClr val="black"/>
              </a:solidFill>
              <a:latin typeface="Calibri"/>
              <a:ea typeface="ＭＳ Ｐゴシック" charset="0"/>
              <a:cs typeface="ＭＳ Ｐゴシック" charset="0"/>
            </a:endParaRPr>
          </a:p>
        </p:txBody>
      </p:sp>
      <p:sp>
        <p:nvSpPr>
          <p:cNvPr id="57" name="Text Box 44"/>
          <p:cNvSpPr txBox="1">
            <a:spLocks noChangeArrowheads="1"/>
          </p:cNvSpPr>
          <p:nvPr/>
        </p:nvSpPr>
        <p:spPr bwMode="auto">
          <a:xfrm>
            <a:off x="2527300" y="4030663"/>
            <a:ext cx="8890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fi-FI" sz="1400" dirty="0" err="1">
                <a:solidFill>
                  <a:prstClr val="black"/>
                </a:solidFill>
                <a:latin typeface="Verdana" charset="0"/>
                <a:ea typeface="ＭＳ Ｐゴシック" charset="0"/>
                <a:cs typeface="Times New Roman" charset="0"/>
              </a:rPr>
              <a:t>Student</a:t>
            </a:r>
            <a:endParaRPr lang="fi-FI" sz="1400" dirty="0">
              <a:solidFill>
                <a:prstClr val="black"/>
              </a:solidFill>
              <a:latin typeface="Verdana" charset="0"/>
              <a:ea typeface="ＭＳ Ｐゴシック" charset="0"/>
              <a:cs typeface="Times New Roman" charset="0"/>
            </a:endParaRPr>
          </a:p>
          <a:p>
            <a:pPr algn="ctr">
              <a:defRPr/>
            </a:pPr>
            <a:r>
              <a:rPr lang="fi-FI" sz="1400" dirty="0">
                <a:solidFill>
                  <a:prstClr val="black"/>
                </a:solidFill>
                <a:latin typeface="Verdana" charset="0"/>
                <a:ea typeface="ＭＳ Ｐゴシック" charset="0"/>
                <a:cs typeface="Times New Roman" charset="0"/>
              </a:rPr>
              <a:t>VLAN</a:t>
            </a:r>
          </a:p>
        </p:txBody>
      </p:sp>
      <p:sp>
        <p:nvSpPr>
          <p:cNvPr id="58" name="Text Box 50"/>
          <p:cNvSpPr txBox="1">
            <a:spLocks noChangeArrowheads="1"/>
          </p:cNvSpPr>
          <p:nvPr/>
        </p:nvSpPr>
        <p:spPr bwMode="auto">
          <a:xfrm>
            <a:off x="1962686" y="3614738"/>
            <a:ext cx="18466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endParaRPr lang="fi-FI" sz="1400" dirty="0">
              <a:solidFill>
                <a:prstClr val="black"/>
              </a:solidFill>
              <a:latin typeface="Verdana" charset="0"/>
              <a:ea typeface="ＭＳ Ｐゴシック" charset="0"/>
              <a:cs typeface="Times New Roman" charset="0"/>
            </a:endParaRPr>
          </a:p>
        </p:txBody>
      </p:sp>
      <p:sp>
        <p:nvSpPr>
          <p:cNvPr id="59" name="AutoShape 49"/>
          <p:cNvSpPr>
            <a:spLocks noChangeArrowheads="1"/>
          </p:cNvSpPr>
          <p:nvPr/>
        </p:nvSpPr>
        <p:spPr bwMode="auto">
          <a:xfrm>
            <a:off x="1187624" y="3501008"/>
            <a:ext cx="1152128" cy="792087"/>
          </a:xfrm>
          <a:prstGeom prst="cloudCallout">
            <a:avLst>
              <a:gd name="adj1" fmla="val -5065"/>
              <a:gd name="adj2" fmla="val 31056"/>
            </a:avLst>
          </a:prstGeom>
          <a:solidFill>
            <a:srgbClr val="95B3D7"/>
          </a:solidFill>
          <a:ln>
            <a:noFill/>
          </a:ln>
          <a:effectLst/>
          <a:extLst/>
        </p:spPr>
        <p:txBody>
          <a:bodyPr wrap="none" anchor="ctr"/>
          <a:lstStyle/>
          <a:p>
            <a:pPr algn="ctr">
              <a:defRPr/>
            </a:pPr>
            <a:r>
              <a:rPr lang="fi-FI" sz="1400" dirty="0">
                <a:solidFill>
                  <a:prstClr val="black"/>
                </a:solidFill>
                <a:latin typeface="Verdana" charset="0"/>
                <a:ea typeface="ＭＳ Ｐゴシック" charset="0"/>
                <a:cs typeface="Times New Roman" charset="0"/>
              </a:rPr>
              <a:t>Employee</a:t>
            </a:r>
          </a:p>
          <a:p>
            <a:pPr algn="ctr">
              <a:defRPr/>
            </a:pPr>
            <a:r>
              <a:rPr lang="fi-FI" sz="1400" dirty="0">
                <a:solidFill>
                  <a:prstClr val="black"/>
                </a:solidFill>
                <a:latin typeface="Verdana" charset="0"/>
                <a:ea typeface="ＭＳ Ｐゴシック" charset="0"/>
                <a:cs typeface="Times New Roman" charset="0"/>
              </a:rPr>
              <a:t>VLAN</a:t>
            </a:r>
          </a:p>
        </p:txBody>
      </p:sp>
      <p:sp>
        <p:nvSpPr>
          <p:cNvPr id="60" name="Line 52"/>
          <p:cNvSpPr>
            <a:spLocks noChangeShapeType="1"/>
          </p:cNvSpPr>
          <p:nvPr/>
        </p:nvSpPr>
        <p:spPr bwMode="auto">
          <a:xfrm>
            <a:off x="1447800" y="5638800"/>
            <a:ext cx="457200" cy="0"/>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solidFill>
                <a:prstClr val="black"/>
              </a:solidFill>
              <a:latin typeface="Calibri"/>
              <a:ea typeface="ＭＳ Ｐゴシック" charset="0"/>
              <a:cs typeface="ＭＳ Ｐゴシック" charset="0"/>
            </a:endParaRPr>
          </a:p>
        </p:txBody>
      </p:sp>
      <p:sp>
        <p:nvSpPr>
          <p:cNvPr id="61" name="Line 54"/>
          <p:cNvSpPr>
            <a:spLocks noChangeShapeType="1"/>
          </p:cNvSpPr>
          <p:nvPr/>
        </p:nvSpPr>
        <p:spPr bwMode="auto">
          <a:xfrm flipV="1">
            <a:off x="1447800" y="5410200"/>
            <a:ext cx="4572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solidFill>
                <a:prstClr val="black"/>
              </a:solidFill>
              <a:latin typeface="Calibri"/>
              <a:ea typeface="ＭＳ Ｐゴシック" charset="0"/>
              <a:cs typeface="ＭＳ Ｐゴシック" charset="0"/>
            </a:endParaRPr>
          </a:p>
        </p:txBody>
      </p:sp>
      <p:sp>
        <p:nvSpPr>
          <p:cNvPr id="62" name="Rectangle 61"/>
          <p:cNvSpPr/>
          <p:nvPr/>
        </p:nvSpPr>
        <p:spPr>
          <a:xfrm>
            <a:off x="107504" y="2996952"/>
            <a:ext cx="2304256" cy="369332"/>
          </a:xfrm>
          <a:prstGeom prst="rect">
            <a:avLst/>
          </a:prstGeom>
        </p:spPr>
        <p:txBody>
          <a:bodyPr wrap="square">
            <a:spAutoFit/>
          </a:bodyPr>
          <a:lstStyle/>
          <a:p>
            <a:pPr>
              <a:defRPr/>
            </a:pPr>
            <a:r>
              <a:rPr lang="fi-FI" dirty="0" err="1" smtClean="0">
                <a:solidFill>
                  <a:srgbClr val="F79646"/>
                </a:solidFill>
                <a:latin typeface="Verdana" charset="0"/>
                <a:ea typeface="ＭＳ Ｐゴシック" charset="0"/>
                <a:cs typeface="Times New Roman" charset="0"/>
              </a:rPr>
              <a:t>user@uniabc.a</a:t>
            </a:r>
            <a:r>
              <a:rPr lang="fi-FI" dirty="0" err="1">
                <a:solidFill>
                  <a:srgbClr val="F79646"/>
                </a:solidFill>
                <a:latin typeface="Verdana" charset="0"/>
                <a:ea typeface="ＭＳ Ｐゴシック" charset="0"/>
                <a:cs typeface="Times New Roman" charset="0"/>
              </a:rPr>
              <a:t>q</a:t>
            </a:r>
            <a:endParaRPr lang="fi-FI" dirty="0">
              <a:solidFill>
                <a:srgbClr val="F79646"/>
              </a:solidFill>
              <a:latin typeface="Verdana" charset="0"/>
              <a:ea typeface="ＭＳ Ｐゴシック" charset="0"/>
              <a:cs typeface="Times New Roman" charset="0"/>
            </a:endParaRPr>
          </a:p>
        </p:txBody>
      </p:sp>
      <p:sp>
        <p:nvSpPr>
          <p:cNvPr id="63" name="Text Box 53"/>
          <p:cNvSpPr txBox="1">
            <a:spLocks noChangeArrowheads="1"/>
          </p:cNvSpPr>
          <p:nvPr/>
        </p:nvSpPr>
        <p:spPr bwMode="auto">
          <a:xfrm>
            <a:off x="1981200" y="5562600"/>
            <a:ext cx="533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fi-FI" sz="1000" dirty="0">
                <a:solidFill>
                  <a:prstClr val="black"/>
                </a:solidFill>
                <a:latin typeface="Verdana" charset="0"/>
                <a:ea typeface="ＭＳ Ｐゴシック" charset="0"/>
                <a:cs typeface="Times New Roman" charset="0"/>
              </a:rPr>
              <a:t>data</a:t>
            </a:r>
          </a:p>
        </p:txBody>
      </p:sp>
      <p:sp>
        <p:nvSpPr>
          <p:cNvPr id="64" name="Text Box 55"/>
          <p:cNvSpPr txBox="1">
            <a:spLocks noChangeArrowheads="1"/>
          </p:cNvSpPr>
          <p:nvPr/>
        </p:nvSpPr>
        <p:spPr bwMode="auto">
          <a:xfrm>
            <a:off x="1981200" y="5318125"/>
            <a:ext cx="914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fi-FI" sz="1000" dirty="0">
                <a:solidFill>
                  <a:prstClr val="black"/>
                </a:solidFill>
                <a:latin typeface="Verdana" charset="0"/>
                <a:ea typeface="ＭＳ Ｐゴシック" charset="0"/>
                <a:cs typeface="Times New Roman" charset="0"/>
              </a:rPr>
              <a:t>signaling</a:t>
            </a:r>
          </a:p>
        </p:txBody>
      </p:sp>
      <p:pic>
        <p:nvPicPr>
          <p:cNvPr id="65" name="Picture 4" descr="2eb0-acer-n35-gps-pda.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5536" y="1700808"/>
            <a:ext cx="779363" cy="701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rame 2"/>
          <p:cNvSpPr/>
          <p:nvPr/>
        </p:nvSpPr>
        <p:spPr>
          <a:xfrm>
            <a:off x="1981200" y="1591732"/>
            <a:ext cx="4572000" cy="1549236"/>
          </a:xfrm>
          <a:prstGeom prst="frame">
            <a:avLst>
              <a:gd name="adj1" fmla="val 8157"/>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122" fontAlgn="base">
              <a:spcBef>
                <a:spcPct val="0"/>
              </a:spcBef>
              <a:spcAft>
                <a:spcPct val="0"/>
              </a:spcAft>
            </a:pPr>
            <a:endParaRPr lang="en-US">
              <a:solidFill>
                <a:prstClr val="black"/>
              </a:solidFill>
              <a:latin typeface="Calibri"/>
            </a:endParaRPr>
          </a:p>
        </p:txBody>
      </p:sp>
    </p:spTree>
    <p:extLst>
      <p:ext uri="{BB962C8B-B14F-4D97-AF65-F5344CB8AC3E}">
        <p14:creationId xmlns:p14="http://schemas.microsoft.com/office/powerpoint/2010/main" val="1556532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2000"/>
                                        <p:tgtEl>
                                          <p:spTgt spid="34"/>
                                        </p:tgtEl>
                                      </p:cBhvr>
                                    </p:animEffect>
                                    <p:set>
                                      <p:cBhvr>
                                        <p:cTn id="47" dur="1" fill="hold">
                                          <p:stCondLst>
                                            <p:cond delay="1999"/>
                                          </p:stCondLst>
                                        </p:cTn>
                                        <p:tgtEl>
                                          <p:spTgt spid="34"/>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43"/>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23" presetClass="entr" presetSubtype="16" fill="hold" grpId="0" nodeType="clickEffect">
                                  <p:stCondLst>
                                    <p:cond delay="0"/>
                                  </p:stCondLst>
                                  <p:childTnLst>
                                    <p:set>
                                      <p:cBhvr>
                                        <p:cTn id="55" dur="1" fill="hold">
                                          <p:stCondLst>
                                            <p:cond delay="0"/>
                                          </p:stCondLst>
                                        </p:cTn>
                                        <p:tgtEl>
                                          <p:spTgt spid="3"/>
                                        </p:tgtEl>
                                        <p:attrNameLst>
                                          <p:attrName>style.visibility</p:attrName>
                                        </p:attrNameLst>
                                      </p:cBhvr>
                                      <p:to>
                                        <p:strVal val="visible"/>
                                      </p:to>
                                    </p:set>
                                    <p:anim calcmode="lin" valueType="num">
                                      <p:cBhvr>
                                        <p:cTn id="56" dur="500" fill="hold"/>
                                        <p:tgtEl>
                                          <p:spTgt spid="3"/>
                                        </p:tgtEl>
                                        <p:attrNameLst>
                                          <p:attrName>ppt_w</p:attrName>
                                        </p:attrNameLst>
                                      </p:cBhvr>
                                      <p:tavLst>
                                        <p:tav tm="0">
                                          <p:val>
                                            <p:fltVal val="0"/>
                                          </p:val>
                                        </p:tav>
                                        <p:tav tm="100000">
                                          <p:val>
                                            <p:strVal val="#ppt_w"/>
                                          </p:val>
                                        </p:tav>
                                      </p:tavLst>
                                    </p:anim>
                                    <p:anim calcmode="lin" valueType="num">
                                      <p:cBhvr>
                                        <p:cTn id="57"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itle 13"/>
          <p:cNvSpPr>
            <a:spLocks noGrp="1"/>
          </p:cNvSpPr>
          <p:nvPr>
            <p:ph type="subTitle" idx="1"/>
          </p:nvPr>
        </p:nvSpPr>
        <p:spPr/>
        <p:txBody>
          <a:bodyPr>
            <a:normAutofit/>
          </a:bodyPr>
          <a:lstStyle/>
          <a:p>
            <a:r>
              <a:rPr lang="en-US" sz="3600" dirty="0" smtClean="0"/>
              <a:t>What </a:t>
            </a:r>
            <a:r>
              <a:rPr lang="en-US" sz="3600" dirty="0" smtClean="0"/>
              <a:t>else is like</a:t>
            </a:r>
            <a:r>
              <a:rPr lang="en-US" sz="3600" dirty="0" smtClean="0"/>
              <a:t> eduroam?</a:t>
            </a:r>
            <a:endParaRPr lang="en-US" sz="3600" dirty="0"/>
          </a:p>
        </p:txBody>
      </p:sp>
      <p:sp>
        <p:nvSpPr>
          <p:cNvPr id="4" name="Slide Number Placeholder 3"/>
          <p:cNvSpPr>
            <a:spLocks noGrp="1"/>
          </p:cNvSpPr>
          <p:nvPr>
            <p:ph type="sldNum" sz="quarter" idx="11"/>
          </p:nvPr>
        </p:nvSpPr>
        <p:spPr/>
        <p:txBody>
          <a:bodyPr/>
          <a:lstStyle/>
          <a:p>
            <a:fld id="{53FA47A8-A73B-4270-A9D8-AA5EB350E059}" type="slidenum">
              <a:rPr lang="en-US" smtClean="0"/>
              <a:pPr/>
              <a:t>6</a:t>
            </a:fld>
            <a:endParaRPr lang="en-US" dirty="0"/>
          </a:p>
        </p:txBody>
      </p:sp>
      <p:sp>
        <p:nvSpPr>
          <p:cNvPr id="5" name="Content Placeholder 4"/>
          <p:cNvSpPr>
            <a:spLocks noGrp="1"/>
          </p:cNvSpPr>
          <p:nvPr>
            <p:ph idx="12"/>
          </p:nvPr>
        </p:nvSpPr>
        <p:spPr/>
        <p:txBody>
          <a:bodyPr>
            <a:normAutofit/>
          </a:bodyPr>
          <a:lstStyle/>
          <a:p>
            <a:pPr>
              <a:defRPr/>
            </a:pPr>
            <a:r>
              <a:rPr lang="en-US" dirty="0" smtClean="0"/>
              <a:t>eduroam </a:t>
            </a:r>
            <a:r>
              <a:rPr lang="en-US" dirty="0" smtClean="0"/>
              <a:t>is similar to other wireless hotspots</a:t>
            </a:r>
          </a:p>
          <a:p>
            <a:pPr marL="0" indent="0">
              <a:buNone/>
              <a:defRPr/>
            </a:pPr>
            <a:endParaRPr lang="en-US" dirty="0" smtClean="0"/>
          </a:p>
          <a:p>
            <a:pPr>
              <a:defRPr/>
            </a:pPr>
            <a:endParaRPr lang="en-US" dirty="0"/>
          </a:p>
          <a:p>
            <a:pPr>
              <a:defRPr/>
            </a:pPr>
            <a:endParaRPr lang="en-US" dirty="0" smtClean="0"/>
          </a:p>
          <a:p>
            <a:pPr>
              <a:defRPr/>
            </a:pPr>
            <a:endParaRPr lang="en-US" dirty="0"/>
          </a:p>
          <a:p>
            <a:pPr>
              <a:defRPr/>
            </a:pPr>
            <a:r>
              <a:rPr lang="en-US" dirty="0" smtClean="0"/>
              <a:t>…but eduroam is a service via an overlay</a:t>
            </a:r>
          </a:p>
          <a:p>
            <a:pPr lvl="1">
              <a:defRPr/>
            </a:pPr>
            <a:r>
              <a:rPr lang="en-US" dirty="0" smtClean="0"/>
              <a:t>We don’t run our own hotspot infrastructure</a:t>
            </a:r>
            <a:endParaRPr lang="en-US" dirty="0"/>
          </a:p>
          <a:p>
            <a:pPr marL="457200" lvl="1" indent="0">
              <a:buNone/>
              <a:defRPr/>
            </a:pPr>
            <a:endParaRPr lang="en-US" dirty="0"/>
          </a:p>
        </p:txBody>
      </p:sp>
      <p:pic>
        <p:nvPicPr>
          <p:cNvPr id="8" name="Picture Placeholder 7"/>
          <p:cNvPicPr>
            <a:picLocks noGrp="1" noChangeAspect="1"/>
          </p:cNvPicPr>
          <p:nvPr>
            <p:ph type="pic" idx="14"/>
          </p:nvPr>
        </p:nvPicPr>
        <p:blipFill>
          <a:blip r:embed="rId3"/>
          <a:srcRect l="11118" r="11118"/>
          <a:stretch>
            <a:fillRect/>
          </a:stretch>
        </p:blipFill>
        <p:spPr/>
      </p:pic>
      <p:pic>
        <p:nvPicPr>
          <p:cNvPr id="9" name="Picture 8"/>
          <p:cNvPicPr>
            <a:picLocks noChangeAspect="1"/>
          </p:cNvPicPr>
          <p:nvPr/>
        </p:nvPicPr>
        <p:blipFill>
          <a:blip r:embed="rId3"/>
          <a:stretch>
            <a:fillRect/>
          </a:stretch>
        </p:blipFill>
        <p:spPr>
          <a:xfrm>
            <a:off x="5581892" y="2176111"/>
            <a:ext cx="3526612" cy="2477025"/>
          </a:xfrm>
          <a:prstGeom prst="rect">
            <a:avLst/>
          </a:prstGeom>
        </p:spPr>
      </p:pic>
      <p:pic>
        <p:nvPicPr>
          <p:cNvPr id="10" name="Picture 9"/>
          <p:cNvPicPr>
            <a:picLocks noChangeAspect="1"/>
          </p:cNvPicPr>
          <p:nvPr/>
        </p:nvPicPr>
        <p:blipFill>
          <a:blip r:embed="rId4"/>
          <a:stretch>
            <a:fillRect/>
          </a:stretch>
        </p:blipFill>
        <p:spPr>
          <a:xfrm>
            <a:off x="2446417" y="3040243"/>
            <a:ext cx="3133695" cy="1224100"/>
          </a:xfrm>
          <a:prstGeom prst="rect">
            <a:avLst/>
          </a:prstGeom>
        </p:spPr>
      </p:pic>
      <p:pic>
        <p:nvPicPr>
          <p:cNvPr id="6" name="Picture 5"/>
          <p:cNvPicPr>
            <a:picLocks noChangeAspect="1"/>
          </p:cNvPicPr>
          <p:nvPr/>
        </p:nvPicPr>
        <p:blipFill rotWithShape="1">
          <a:blip r:embed="rId5"/>
          <a:srcRect t="21049" r="4079" b="23313"/>
          <a:stretch/>
        </p:blipFill>
        <p:spPr>
          <a:xfrm>
            <a:off x="395536" y="2309431"/>
            <a:ext cx="2570400" cy="946800"/>
          </a:xfrm>
          <a:prstGeom prst="rect">
            <a:avLst/>
          </a:prstGeom>
        </p:spPr>
      </p:pic>
    </p:spTree>
    <p:extLst>
      <p:ext uri="{BB962C8B-B14F-4D97-AF65-F5344CB8AC3E}">
        <p14:creationId xmlns:p14="http://schemas.microsoft.com/office/powerpoint/2010/main" val="339887203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normAutofit/>
          </a:bodyPr>
          <a:lstStyle/>
          <a:p>
            <a:r>
              <a:rPr lang="en-US" dirty="0" smtClean="0"/>
              <a:t>Why WLAN measurements….</a:t>
            </a:r>
            <a:endParaRPr lang="en-US" dirty="0"/>
          </a:p>
        </p:txBody>
      </p:sp>
      <p:sp>
        <p:nvSpPr>
          <p:cNvPr id="4" name="Slide Number Placeholder 3"/>
          <p:cNvSpPr>
            <a:spLocks noGrp="1"/>
          </p:cNvSpPr>
          <p:nvPr>
            <p:ph type="sldNum" sz="quarter" idx="11"/>
          </p:nvPr>
        </p:nvSpPr>
        <p:spPr/>
        <p:txBody>
          <a:bodyPr/>
          <a:lstStyle/>
          <a:p>
            <a:fld id="{53FA47A8-A73B-4270-A9D8-AA5EB350E059}" type="slidenum">
              <a:rPr lang="en-US" smtClean="0"/>
              <a:pPr/>
              <a:t>7</a:t>
            </a:fld>
            <a:endParaRPr lang="en-US" dirty="0"/>
          </a:p>
        </p:txBody>
      </p:sp>
      <p:sp>
        <p:nvSpPr>
          <p:cNvPr id="7" name="Content Placeholder 6"/>
          <p:cNvSpPr>
            <a:spLocks noGrp="1"/>
          </p:cNvSpPr>
          <p:nvPr>
            <p:ph idx="12"/>
          </p:nvPr>
        </p:nvSpPr>
        <p:spPr/>
        <p:txBody>
          <a:bodyPr>
            <a:normAutofit/>
          </a:bodyPr>
          <a:lstStyle/>
          <a:p>
            <a:r>
              <a:rPr lang="en-US" dirty="0" smtClean="0"/>
              <a:t>Worst “franchise” in the world</a:t>
            </a:r>
          </a:p>
          <a:p>
            <a:endParaRPr lang="en-US" dirty="0" smtClean="0"/>
          </a:p>
          <a:p>
            <a:endParaRPr lang="en-US" dirty="0"/>
          </a:p>
        </p:txBody>
      </p:sp>
      <p:sp>
        <p:nvSpPr>
          <p:cNvPr id="8" name="Picture Placeholder 7"/>
          <p:cNvSpPr>
            <a:spLocks noGrp="1"/>
          </p:cNvSpPr>
          <p:nvPr>
            <p:ph type="pic" idx="14"/>
          </p:nvPr>
        </p:nvSpPr>
        <p:spPr/>
      </p:sp>
      <p:pic>
        <p:nvPicPr>
          <p:cNvPr id="2" name="Picture 1" descr="Screen Shot 2014-10-20 at 11.04.4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96" y="4899166"/>
            <a:ext cx="9144000" cy="1338146"/>
          </a:xfrm>
          <a:prstGeom prst="rect">
            <a:avLst/>
          </a:prstGeom>
        </p:spPr>
      </p:pic>
      <p:pic>
        <p:nvPicPr>
          <p:cNvPr id="9" name="Picture 8" descr="Screen Shot 2014-10-20 at 11.03.4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88716"/>
            <a:ext cx="7874000" cy="1384300"/>
          </a:xfrm>
          <a:prstGeom prst="rect">
            <a:avLst/>
          </a:prstGeom>
        </p:spPr>
      </p:pic>
      <p:pic>
        <p:nvPicPr>
          <p:cNvPr id="10" name="Picture 9" descr="Screen Shot 2014-10-20 at 11.06.01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516317"/>
            <a:ext cx="9144000" cy="1208827"/>
          </a:xfrm>
          <a:prstGeom prst="rect">
            <a:avLst/>
          </a:prstGeom>
        </p:spPr>
      </p:pic>
    </p:spTree>
    <p:extLst>
      <p:ext uri="{BB962C8B-B14F-4D97-AF65-F5344CB8AC3E}">
        <p14:creationId xmlns:p14="http://schemas.microsoft.com/office/powerpoint/2010/main" val="32149277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lstStyle/>
          <a:p>
            <a:r>
              <a:rPr lang="en-US" dirty="0" smtClean="0"/>
              <a:t>eduroam “pulse”</a:t>
            </a:r>
            <a:endParaRPr lang="en-US" dirty="0"/>
          </a:p>
        </p:txBody>
      </p:sp>
      <p:sp>
        <p:nvSpPr>
          <p:cNvPr id="4" name="Slide Number Placeholder 3"/>
          <p:cNvSpPr>
            <a:spLocks noGrp="1"/>
          </p:cNvSpPr>
          <p:nvPr>
            <p:ph type="sldNum" sz="quarter" idx="11"/>
          </p:nvPr>
        </p:nvSpPr>
        <p:spPr/>
        <p:txBody>
          <a:bodyPr/>
          <a:lstStyle/>
          <a:p>
            <a:fld id="{53FA47A8-A73B-4270-A9D8-AA5EB350E059}" type="slidenum">
              <a:rPr lang="en-US" smtClean="0"/>
              <a:pPr/>
              <a:t>8</a:t>
            </a:fld>
            <a:endParaRPr lang="en-US" dirty="0"/>
          </a:p>
        </p:txBody>
      </p:sp>
      <p:sp>
        <p:nvSpPr>
          <p:cNvPr id="7" name="Content Placeholder 6"/>
          <p:cNvSpPr>
            <a:spLocks noGrp="1"/>
          </p:cNvSpPr>
          <p:nvPr>
            <p:ph idx="12"/>
          </p:nvPr>
        </p:nvSpPr>
        <p:spPr/>
        <p:txBody>
          <a:bodyPr/>
          <a:lstStyle/>
          <a:p>
            <a:r>
              <a:rPr lang="en-US" dirty="0" smtClean="0"/>
              <a:t>2009 - RIP</a:t>
            </a:r>
          </a:p>
          <a:p>
            <a:r>
              <a:rPr lang="en-US" dirty="0" err="1" smtClean="0"/>
              <a:t>AARNet</a:t>
            </a:r>
            <a:endParaRPr lang="en-US" dirty="0" smtClean="0"/>
          </a:p>
          <a:p>
            <a:r>
              <a:rPr lang="en-US" dirty="0" err="1" smtClean="0"/>
              <a:t>SheevaPlug</a:t>
            </a:r>
            <a:endParaRPr lang="en-US" dirty="0" smtClean="0"/>
          </a:p>
          <a:p>
            <a:r>
              <a:rPr lang="en-US" dirty="0"/>
              <a:t>≅</a:t>
            </a:r>
            <a:r>
              <a:rPr lang="en-US" dirty="0" smtClean="0"/>
              <a:t>€100</a:t>
            </a:r>
          </a:p>
          <a:p>
            <a:r>
              <a:rPr lang="en-US" dirty="0" smtClean="0"/>
              <a:t>Didn’t Scale</a:t>
            </a:r>
          </a:p>
          <a:p>
            <a:r>
              <a:rPr lang="en-US" dirty="0" smtClean="0"/>
              <a:t>Not a</a:t>
            </a:r>
            <a:br>
              <a:rPr lang="en-US" dirty="0" smtClean="0"/>
            </a:br>
            <a:r>
              <a:rPr lang="en-US" dirty="0" smtClean="0"/>
              <a:t>community</a:t>
            </a:r>
          </a:p>
          <a:p>
            <a:endParaRPr lang="en-US" dirty="0" smtClean="0"/>
          </a:p>
          <a:p>
            <a:endParaRPr lang="en-US" dirty="0"/>
          </a:p>
        </p:txBody>
      </p:sp>
      <p:sp>
        <p:nvSpPr>
          <p:cNvPr id="8" name="Picture Placeholder 7"/>
          <p:cNvSpPr>
            <a:spLocks noGrp="1"/>
          </p:cNvSpPr>
          <p:nvPr>
            <p:ph type="pic" idx="14"/>
          </p:nvPr>
        </p:nvSpPr>
        <p:spPr/>
      </p:sp>
      <p:pic>
        <p:nvPicPr>
          <p:cNvPr id="5" name="Picture 4"/>
          <p:cNvPicPr>
            <a:picLocks noChangeAspect="1"/>
          </p:cNvPicPr>
          <p:nvPr/>
        </p:nvPicPr>
        <p:blipFill>
          <a:blip r:embed="rId2"/>
          <a:stretch>
            <a:fillRect/>
          </a:stretch>
        </p:blipFill>
        <p:spPr>
          <a:xfrm>
            <a:off x="2935036" y="2001654"/>
            <a:ext cx="6245476" cy="4163650"/>
          </a:xfrm>
          <a:prstGeom prst="rect">
            <a:avLst/>
          </a:prstGeom>
        </p:spPr>
      </p:pic>
    </p:spTree>
    <p:extLst>
      <p:ext uri="{BB962C8B-B14F-4D97-AF65-F5344CB8AC3E}">
        <p14:creationId xmlns:p14="http://schemas.microsoft.com/office/powerpoint/2010/main" val="148102101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lstStyle/>
          <a:p>
            <a:r>
              <a:rPr lang="en-US" dirty="0"/>
              <a:t>Active Monitoring eduroam </a:t>
            </a:r>
            <a:r>
              <a:rPr lang="en-US" dirty="0" smtClean="0"/>
              <a:t>Node </a:t>
            </a:r>
            <a:r>
              <a:rPr lang="en-US" dirty="0"/>
              <a:t>(</a:t>
            </a:r>
            <a:r>
              <a:rPr lang="en-US" dirty="0" err="1"/>
              <a:t>AMeN</a:t>
            </a:r>
            <a:r>
              <a:rPr lang="en-US" dirty="0"/>
              <a:t>)</a:t>
            </a:r>
          </a:p>
        </p:txBody>
      </p:sp>
      <p:sp>
        <p:nvSpPr>
          <p:cNvPr id="4" name="Slide Number Placeholder 3"/>
          <p:cNvSpPr>
            <a:spLocks noGrp="1"/>
          </p:cNvSpPr>
          <p:nvPr>
            <p:ph type="sldNum" sz="quarter" idx="11"/>
          </p:nvPr>
        </p:nvSpPr>
        <p:spPr/>
        <p:txBody>
          <a:bodyPr/>
          <a:lstStyle/>
          <a:p>
            <a:fld id="{53FA47A8-A73B-4270-A9D8-AA5EB350E059}" type="slidenum">
              <a:rPr lang="en-US" smtClean="0"/>
              <a:pPr/>
              <a:t>9</a:t>
            </a:fld>
            <a:endParaRPr lang="en-US" dirty="0"/>
          </a:p>
        </p:txBody>
      </p:sp>
      <p:sp>
        <p:nvSpPr>
          <p:cNvPr id="7" name="Content Placeholder 6"/>
          <p:cNvSpPr>
            <a:spLocks noGrp="1"/>
          </p:cNvSpPr>
          <p:nvPr>
            <p:ph idx="12"/>
          </p:nvPr>
        </p:nvSpPr>
        <p:spPr/>
        <p:txBody>
          <a:bodyPr/>
          <a:lstStyle/>
          <a:p>
            <a:r>
              <a:rPr lang="en-US" dirty="0" smtClean="0"/>
              <a:t>2009 – 2014 (still running)</a:t>
            </a:r>
          </a:p>
          <a:p>
            <a:r>
              <a:rPr lang="en-US" dirty="0" err="1" smtClean="0"/>
              <a:t>Alix</a:t>
            </a:r>
            <a:r>
              <a:rPr lang="en-US" dirty="0" smtClean="0"/>
              <a:t> System</a:t>
            </a:r>
          </a:p>
          <a:p>
            <a:r>
              <a:rPr lang="en-US" dirty="0" smtClean="0"/>
              <a:t>SURFnet</a:t>
            </a:r>
          </a:p>
          <a:p>
            <a:r>
              <a:rPr lang="en-US" dirty="0"/>
              <a:t>≅€</a:t>
            </a:r>
            <a:r>
              <a:rPr lang="en-US" dirty="0" smtClean="0"/>
              <a:t>150</a:t>
            </a:r>
            <a:endParaRPr lang="en-US" dirty="0" smtClean="0"/>
          </a:p>
          <a:p>
            <a:r>
              <a:rPr lang="en-US" dirty="0" smtClean="0"/>
              <a:t>Deployed at</a:t>
            </a:r>
            <a:br>
              <a:rPr lang="en-US" dirty="0" smtClean="0"/>
            </a:br>
            <a:r>
              <a:rPr lang="en-US" dirty="0" smtClean="0"/>
              <a:t>14 sites</a:t>
            </a:r>
          </a:p>
          <a:p>
            <a:r>
              <a:rPr lang="en-US" dirty="0" smtClean="0"/>
              <a:t>Deployment</a:t>
            </a:r>
            <a:br>
              <a:rPr lang="en-US" dirty="0" smtClean="0"/>
            </a:br>
            <a:r>
              <a:rPr lang="en-US" dirty="0" smtClean="0"/>
              <a:t>continues</a:t>
            </a:r>
            <a:endParaRPr lang="en-US" dirty="0"/>
          </a:p>
          <a:p>
            <a:endParaRPr lang="en-US" dirty="0" smtClean="0"/>
          </a:p>
          <a:p>
            <a:endParaRPr lang="en-US" dirty="0" smtClean="0"/>
          </a:p>
          <a:p>
            <a:endParaRPr lang="en-US" dirty="0" smtClean="0"/>
          </a:p>
        </p:txBody>
      </p:sp>
      <p:sp>
        <p:nvSpPr>
          <p:cNvPr id="8" name="Picture Placeholder 7"/>
          <p:cNvSpPr>
            <a:spLocks noGrp="1"/>
          </p:cNvSpPr>
          <p:nvPr>
            <p:ph type="pic" idx="14"/>
          </p:nvPr>
        </p:nvSpPr>
        <p:spPr/>
      </p:sp>
      <p:pic>
        <p:nvPicPr>
          <p:cNvPr id="2" name="Picture 1" descr="Screen Shot 2014-10-16 at 2.35.2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8791" y="2871504"/>
            <a:ext cx="5677705" cy="3221792"/>
          </a:xfrm>
          <a:prstGeom prst="rect">
            <a:avLst/>
          </a:prstGeom>
        </p:spPr>
      </p:pic>
    </p:spTree>
    <p:extLst>
      <p:ext uri="{BB962C8B-B14F-4D97-AF65-F5344CB8AC3E}">
        <p14:creationId xmlns:p14="http://schemas.microsoft.com/office/powerpoint/2010/main" val="167091394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4394</TotalTime>
  <Words>778</Words>
  <Application>Microsoft Macintosh PowerPoint</Application>
  <PresentationFormat>On-screen Show (4:3)</PresentationFormat>
  <Paragraphs>251</Paragraphs>
  <Slides>20</Slides>
  <Notes>14</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eduroam: The Value of WLAN  measurements for the R&amp;E Community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Brook Schofield  schofield@terena.org</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Dijana</dc:creator>
  <cp:keywords/>
  <dc:description/>
  <cp:lastModifiedBy>Brook Schofield</cp:lastModifiedBy>
  <cp:revision>139</cp:revision>
  <dcterms:created xsi:type="dcterms:W3CDTF">2012-01-20T08:49:18Z</dcterms:created>
  <dcterms:modified xsi:type="dcterms:W3CDTF">2014-11-05T10:00:05Z</dcterms:modified>
  <cp:category/>
</cp:coreProperties>
</file>